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sldIdLst>
    <p:sldId id="894" r:id="rId2"/>
    <p:sldId id="898" r:id="rId3"/>
    <p:sldId id="899" r:id="rId4"/>
    <p:sldId id="900" r:id="rId5"/>
    <p:sldId id="901" r:id="rId6"/>
    <p:sldId id="902" r:id="rId7"/>
    <p:sldId id="903" r:id="rId8"/>
    <p:sldId id="904" r:id="rId9"/>
    <p:sldId id="906" r:id="rId10"/>
    <p:sldId id="907" r:id="rId11"/>
    <p:sldId id="90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73"/>
    <p:restoredTop sz="94690"/>
  </p:normalViewPr>
  <p:slideViewPr>
    <p:cSldViewPr snapToGrid="0" snapToObjects="1">
      <p:cViewPr>
        <p:scale>
          <a:sx n="81" d="100"/>
          <a:sy n="81" d="100"/>
        </p:scale>
        <p:origin x="-19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4430E-0B3A-6340-A730-5C6A30829C5D}" type="datetimeFigureOut">
              <a:rPr lang="en-US" smtClean="0"/>
              <a:t>2/17/2024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C6B9D-33C0-AA45-96AC-AA9B66439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9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ED2612F3-0316-4D47-B8FF-B6834AF0E9D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305117" cy="6173788"/>
            <a:chOff x="0" y="0"/>
            <a:chExt cx="5341" cy="3889"/>
          </a:xfrm>
        </p:grpSpPr>
        <p:sp>
          <p:nvSpPr>
            <p:cNvPr id="5" name="Freeform 3">
              <a:extLst>
                <a:ext uri="{FF2B5EF4-FFF2-40B4-BE49-F238E27FC236}">
                  <a16:creationId xmlns="" xmlns:a16="http://schemas.microsoft.com/office/drawing/2014/main" id="{39D9A910-38BB-164C-AE26-6B10C87CB70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6" name="Freeform 4">
              <a:extLst>
                <a:ext uri="{FF2B5EF4-FFF2-40B4-BE49-F238E27FC236}">
                  <a16:creationId xmlns="" xmlns:a16="http://schemas.microsoft.com/office/drawing/2014/main" id="{83CB7614-1AAA-F144-8A9E-F0CE805E3D29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7" name="Freeform 5">
              <a:extLst>
                <a:ext uri="{FF2B5EF4-FFF2-40B4-BE49-F238E27FC236}">
                  <a16:creationId xmlns="" xmlns:a16="http://schemas.microsoft.com/office/drawing/2014/main" id="{BE478127-325A-1E4A-90BB-D0F09A1E51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8" name="Freeform 6">
              <a:extLst>
                <a:ext uri="{FF2B5EF4-FFF2-40B4-BE49-F238E27FC236}">
                  <a16:creationId xmlns="" xmlns:a16="http://schemas.microsoft.com/office/drawing/2014/main" id="{A04B4C81-20BB-B44B-B053-2A8B625431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9" name="Line 12">
            <a:extLst>
              <a:ext uri="{FF2B5EF4-FFF2-40B4-BE49-F238E27FC236}">
                <a16:creationId xmlns="" xmlns:a16="http://schemas.microsoft.com/office/drawing/2014/main" id="{35A83922-676E-994E-934E-BD6C63BEC3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" name="Line 13">
            <a:extLst>
              <a:ext uri="{FF2B5EF4-FFF2-40B4-BE49-F238E27FC236}">
                <a16:creationId xmlns="" xmlns:a16="http://schemas.microsoft.com/office/drawing/2014/main" id="{2B4F1F25-B28C-4E43-A5BE-AF64F3DD197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2743200" y="6858000"/>
            <a:ext cx="2072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1" name="Line 14">
            <a:extLst>
              <a:ext uri="{FF2B5EF4-FFF2-40B4-BE49-F238E27FC236}">
                <a16:creationId xmlns="" xmlns:a16="http://schemas.microsoft.com/office/drawing/2014/main" id="{28C8B27C-DC17-5A44-8C51-99D5A465A6F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2192000" y="68580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73011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1430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3012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819400"/>
            <a:ext cx="8534400" cy="1752600"/>
          </a:xfrm>
        </p:spPr>
        <p:txBody>
          <a:bodyPr lIns="92075" tIns="46038" rIns="92075" bIns="46038"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2" name="Rectangle 9">
            <a:extLst>
              <a:ext uri="{FF2B5EF4-FFF2-40B4-BE49-F238E27FC236}">
                <a16:creationId xmlns="" xmlns:a16="http://schemas.microsoft.com/office/drawing/2014/main" id="{B956CF40-FF66-1440-A1D5-A2E1D5D6DFBD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="" xmlns:a16="http://schemas.microsoft.com/office/drawing/2014/main" id="{83735419-18B9-4947-B4CA-FFE509EA48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</a:p>
        </p:txBody>
      </p:sp>
      <p:sp>
        <p:nvSpPr>
          <p:cNvPr id="14" name="Rectangle 11">
            <a:extLst>
              <a:ext uri="{FF2B5EF4-FFF2-40B4-BE49-F238E27FC236}">
                <a16:creationId xmlns="" xmlns:a16="http://schemas.microsoft.com/office/drawing/2014/main" id="{06C6D42B-A6F5-1541-8E4F-3C6F5C159C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682A8D-C01D-4A47-846A-965F3F6C95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343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2A703012-CDF8-2B44-AFFB-87A2073F8D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BAD4692F-E047-324B-AC57-597B6E38F9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31EE7364-2B86-AB4B-9E4F-EDFF4816D9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9FB417-8C60-0A4E-B7B1-67A894FB54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0667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228600"/>
            <a:ext cx="25908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28600"/>
            <a:ext cx="7569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6713C130-8B16-5440-9E59-709CA45101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D04688A4-1B60-C44B-9E45-506043B1F0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73C812D6-B246-6041-BD17-21C9B5666F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28D64-2395-8D45-8573-0945DDD03B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3511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41475"/>
            <a:ext cx="508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1475"/>
            <a:ext cx="5080000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0A1EF0EC-8424-8141-B4E7-841C8D8835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B453BD4C-3DD5-D84A-9133-3928241024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CC4A99A2-D340-E44C-907B-62F6E1AD8A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7A5042-4531-A241-8168-8058F67DE1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8905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OverTx" preserve="1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103632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41476"/>
            <a:ext cx="5080000" cy="2151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41476"/>
            <a:ext cx="5080000" cy="21510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914400" y="3944938"/>
            <a:ext cx="10363200" cy="2151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84527BE6-E692-A04D-B872-D07470C4C9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>
            <a:extLst>
              <a:ext uri="{FF2B5EF4-FFF2-40B4-BE49-F238E27FC236}">
                <a16:creationId xmlns="" xmlns:a16="http://schemas.microsoft.com/office/drawing/2014/main" id="{8A05218C-EEFF-4144-B8E9-E21002CAB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8" name="Rectangle 10">
            <a:extLst>
              <a:ext uri="{FF2B5EF4-FFF2-40B4-BE49-F238E27FC236}">
                <a16:creationId xmlns="" xmlns:a16="http://schemas.microsoft.com/office/drawing/2014/main" id="{11E4B381-092E-D049-9166-07D1D626E0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A2AB0-A1C8-E34B-989E-3CA93403203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378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41476"/>
            <a:ext cx="10363200" cy="43783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12FD7E58-77EC-CB4D-AE68-F127ED1675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F040ECA2-C6BA-874C-B8D8-87EE391ED1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12800" y="6248400"/>
            <a:ext cx="924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AE9258EF-2D63-364D-8239-4392A25CA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BD8D97-76A8-6543-8ABD-BF555CA4AE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96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="" xmlns:a16="http://schemas.microsoft.com/office/drawing/2014/main" id="{AD95995D-F9FE-B244-8585-C712257F9A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>
            <a:extLst>
              <a:ext uri="{FF2B5EF4-FFF2-40B4-BE49-F238E27FC236}">
                <a16:creationId xmlns="" xmlns:a16="http://schemas.microsoft.com/office/drawing/2014/main" id="{C135C347-6C3D-1849-A366-3E158E21E2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6" name="Rectangle 10">
            <a:extLst>
              <a:ext uri="{FF2B5EF4-FFF2-40B4-BE49-F238E27FC236}">
                <a16:creationId xmlns="" xmlns:a16="http://schemas.microsoft.com/office/drawing/2014/main" id="{6FC38459-CD94-A544-898F-17560F2DA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9DA9C-F9B4-A44C-AF40-881ABD2D5A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40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41475"/>
            <a:ext cx="508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41475"/>
            <a:ext cx="5080000" cy="4454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A1DB5770-327F-C541-8BB3-C6266DF8F7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B253390D-DE4D-BB4C-890C-1BDB6C821B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9B349730-5B32-4943-AE93-26EAEF5A73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04D22-6D4E-DD47-8C6E-83F14EE59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307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="" xmlns:a16="http://schemas.microsoft.com/office/drawing/2014/main" id="{F190C899-03E7-B84D-BEA0-982DBF701A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>
            <a:extLst>
              <a:ext uri="{FF2B5EF4-FFF2-40B4-BE49-F238E27FC236}">
                <a16:creationId xmlns="" xmlns:a16="http://schemas.microsoft.com/office/drawing/2014/main" id="{E213219B-189E-BC43-8C2B-FE24C71E31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9" name="Rectangle 10">
            <a:extLst>
              <a:ext uri="{FF2B5EF4-FFF2-40B4-BE49-F238E27FC236}">
                <a16:creationId xmlns="" xmlns:a16="http://schemas.microsoft.com/office/drawing/2014/main" id="{4D3E8278-F17A-2C47-97DD-A600FAF531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C4C27-28C9-5649-A65C-78FA363C2B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83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="" xmlns:a16="http://schemas.microsoft.com/office/drawing/2014/main" id="{ECBA2177-0617-C74C-9AEF-9F4F9E59DC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>
            <a:extLst>
              <a:ext uri="{FF2B5EF4-FFF2-40B4-BE49-F238E27FC236}">
                <a16:creationId xmlns="" xmlns:a16="http://schemas.microsoft.com/office/drawing/2014/main" id="{ACBB6DCF-DDA1-0C43-8688-8F9F7B34E7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5" name="Rectangle 10">
            <a:extLst>
              <a:ext uri="{FF2B5EF4-FFF2-40B4-BE49-F238E27FC236}">
                <a16:creationId xmlns="" xmlns:a16="http://schemas.microsoft.com/office/drawing/2014/main" id="{F643F417-22AD-E548-BA06-73EA1E3589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99C42-2AF9-254B-B5FC-53E1FAC03E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9102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="" xmlns:a16="http://schemas.microsoft.com/office/drawing/2014/main" id="{6DEA378A-6A59-154C-BD79-C45CFEB388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>
            <a:extLst>
              <a:ext uri="{FF2B5EF4-FFF2-40B4-BE49-F238E27FC236}">
                <a16:creationId xmlns="" xmlns:a16="http://schemas.microsoft.com/office/drawing/2014/main" id="{C19E7D1F-2BB8-714E-A8A6-C89E409CC5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F908797A-FFCD-804D-B4AE-91D49DD1B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D3F4C-BB97-074A-8721-A01129002A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08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837A726D-FE95-BA40-A59A-AE8C7E5E52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6FC7794E-AB4B-B141-BBB1-048A440FB6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80511667-9EE7-FC45-817A-FD07788FF8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115ED-9597-124C-8007-7DE66804D4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894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="" xmlns:a16="http://schemas.microsoft.com/office/drawing/2014/main" id="{26C8C5F1-D76C-6845-801B-81A803213A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="" xmlns:a16="http://schemas.microsoft.com/office/drawing/2014/main" id="{6BE5AC05-598B-6D4D-B0E1-DD8B4A28E4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" name="Rectangle 10">
            <a:extLst>
              <a:ext uri="{FF2B5EF4-FFF2-40B4-BE49-F238E27FC236}">
                <a16:creationId xmlns="" xmlns:a16="http://schemas.microsoft.com/office/drawing/2014/main" id="{9079DC16-0A43-2242-B2B9-E27B6646B5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E9311-50FF-6E47-8029-5DFFAAE84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60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="" xmlns:a16="http://schemas.microsoft.com/office/drawing/2014/main" id="{0F60F9BF-4F81-B840-8C83-CFB91A6F49D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1305117" cy="6173788"/>
            <a:chOff x="0" y="0"/>
            <a:chExt cx="5341" cy="3889"/>
          </a:xfrm>
        </p:grpSpPr>
        <p:sp>
          <p:nvSpPr>
            <p:cNvPr id="1033" name="Freeform 3">
              <a:extLst>
                <a:ext uri="{FF2B5EF4-FFF2-40B4-BE49-F238E27FC236}">
                  <a16:creationId xmlns="" xmlns:a16="http://schemas.microsoft.com/office/drawing/2014/main" id="{75710947-5380-4748-A67B-5B1DAD824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3863" cy="3889"/>
            </a:xfrm>
            <a:custGeom>
              <a:avLst/>
              <a:gdLst>
                <a:gd name="T0" fmla="*/ 3862 w 3863"/>
                <a:gd name="T1" fmla="*/ 3418 h 3889"/>
                <a:gd name="T2" fmla="*/ 457 w 3863"/>
                <a:gd name="T3" fmla="*/ 0 h 3889"/>
                <a:gd name="T4" fmla="*/ 0 w 3863"/>
                <a:gd name="T5" fmla="*/ 0 h 3889"/>
                <a:gd name="T6" fmla="*/ 0 w 3863"/>
                <a:gd name="T7" fmla="*/ 481 h 3889"/>
                <a:gd name="T8" fmla="*/ 3394 w 3863"/>
                <a:gd name="T9" fmla="*/ 3888 h 3889"/>
                <a:gd name="T10" fmla="*/ 3862 w 3863"/>
                <a:gd name="T11" fmla="*/ 3418 h 38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863" h="3889">
                  <a:moveTo>
                    <a:pt x="3862" y="3418"/>
                  </a:moveTo>
                  <a:lnTo>
                    <a:pt x="457" y="0"/>
                  </a:lnTo>
                  <a:lnTo>
                    <a:pt x="0" y="0"/>
                  </a:lnTo>
                  <a:lnTo>
                    <a:pt x="0" y="481"/>
                  </a:lnTo>
                  <a:lnTo>
                    <a:pt x="3394" y="3888"/>
                  </a:lnTo>
                  <a:lnTo>
                    <a:pt x="3862" y="3418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4" name="Freeform 4">
              <a:extLst>
                <a:ext uri="{FF2B5EF4-FFF2-40B4-BE49-F238E27FC236}">
                  <a16:creationId xmlns="" xmlns:a16="http://schemas.microsoft.com/office/drawing/2014/main" id="{B1E31281-B916-ED45-AE23-D1EE97436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860" y="0"/>
              <a:ext cx="3394" cy="3223"/>
            </a:xfrm>
            <a:custGeom>
              <a:avLst/>
              <a:gdLst>
                <a:gd name="T0" fmla="*/ 370 w 3394"/>
                <a:gd name="T1" fmla="*/ 0 h 3223"/>
                <a:gd name="T2" fmla="*/ 3393 w 3394"/>
                <a:gd name="T3" fmla="*/ 3036 h 3223"/>
                <a:gd name="T4" fmla="*/ 3208 w 3394"/>
                <a:gd name="T5" fmla="*/ 3222 h 3223"/>
                <a:gd name="T6" fmla="*/ 0 w 3394"/>
                <a:gd name="T7" fmla="*/ 0 h 3223"/>
                <a:gd name="T8" fmla="*/ 370 w 3394"/>
                <a:gd name="T9" fmla="*/ 0 h 322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394" h="3223">
                  <a:moveTo>
                    <a:pt x="370" y="0"/>
                  </a:moveTo>
                  <a:lnTo>
                    <a:pt x="3393" y="3036"/>
                  </a:lnTo>
                  <a:lnTo>
                    <a:pt x="3208" y="3222"/>
                  </a:lnTo>
                  <a:lnTo>
                    <a:pt x="0" y="0"/>
                  </a:lnTo>
                  <a:lnTo>
                    <a:pt x="37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="" xmlns:a16="http://schemas.microsoft.com/office/drawing/2014/main" id="{22BE56E8-4CA9-4C40-9375-D3B508BBE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7" y="0"/>
              <a:ext cx="2859" cy="2556"/>
            </a:xfrm>
            <a:custGeom>
              <a:avLst/>
              <a:gdLst>
                <a:gd name="T0" fmla="*/ 630 w 2859"/>
                <a:gd name="T1" fmla="*/ 0 h 2556"/>
                <a:gd name="T2" fmla="*/ 2858 w 2859"/>
                <a:gd name="T3" fmla="*/ 2238 h 2556"/>
                <a:gd name="T4" fmla="*/ 2543 w 2859"/>
                <a:gd name="T5" fmla="*/ 2555 h 2556"/>
                <a:gd name="T6" fmla="*/ 0 w 2859"/>
                <a:gd name="T7" fmla="*/ 0 h 2556"/>
                <a:gd name="T8" fmla="*/ 630 w 2859"/>
                <a:gd name="T9" fmla="*/ 0 h 25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859" h="2556">
                  <a:moveTo>
                    <a:pt x="630" y="0"/>
                  </a:moveTo>
                  <a:lnTo>
                    <a:pt x="2858" y="2238"/>
                  </a:lnTo>
                  <a:lnTo>
                    <a:pt x="2543" y="2555"/>
                  </a:lnTo>
                  <a:lnTo>
                    <a:pt x="0" y="0"/>
                  </a:lnTo>
                  <a:lnTo>
                    <a:pt x="63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36" name="Freeform 6">
              <a:extLst>
                <a:ext uri="{FF2B5EF4-FFF2-40B4-BE49-F238E27FC236}">
                  <a16:creationId xmlns="" xmlns:a16="http://schemas.microsoft.com/office/drawing/2014/main" id="{A628E018-3943-A044-BC9E-59B213687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5" y="0"/>
              <a:ext cx="2286" cy="2121"/>
            </a:xfrm>
            <a:custGeom>
              <a:avLst/>
              <a:gdLst>
                <a:gd name="T0" fmla="*/ 0 w 2286"/>
                <a:gd name="T1" fmla="*/ 0 h 2121"/>
                <a:gd name="T2" fmla="*/ 2111 w 2286"/>
                <a:gd name="T3" fmla="*/ 2120 h 2121"/>
                <a:gd name="T4" fmla="*/ 2285 w 2286"/>
                <a:gd name="T5" fmla="*/ 1945 h 2121"/>
                <a:gd name="T6" fmla="*/ 348 w 2286"/>
                <a:gd name="T7" fmla="*/ 0 h 2121"/>
                <a:gd name="T8" fmla="*/ 0 w 2286"/>
                <a:gd name="T9" fmla="*/ 0 h 21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86" h="2121">
                  <a:moveTo>
                    <a:pt x="0" y="0"/>
                  </a:moveTo>
                  <a:lnTo>
                    <a:pt x="2111" y="2120"/>
                  </a:lnTo>
                  <a:lnTo>
                    <a:pt x="2285" y="1945"/>
                  </a:lnTo>
                  <a:lnTo>
                    <a:pt x="348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729095" name="Rectangle 7">
            <a:extLst>
              <a:ext uri="{FF2B5EF4-FFF2-40B4-BE49-F238E27FC236}">
                <a16:creationId xmlns="" xmlns:a16="http://schemas.microsoft.com/office/drawing/2014/main" id="{80F8FA8C-B723-C843-84F8-8FDFE46EDD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10363200" cy="1219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29096" name="Rectangle 8">
            <a:extLst>
              <a:ext uri="{FF2B5EF4-FFF2-40B4-BE49-F238E27FC236}">
                <a16:creationId xmlns="" xmlns:a16="http://schemas.microsoft.com/office/drawing/2014/main" id="{74CE9FA7-F9DB-2341-B3FD-54ECA0D0C9B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29097" name="Rectangle 9">
            <a:extLst>
              <a:ext uri="{FF2B5EF4-FFF2-40B4-BE49-F238E27FC236}">
                <a16:creationId xmlns="" xmlns:a16="http://schemas.microsoft.com/office/drawing/2014/main" id="{128D82CA-ED5C-B84F-85AD-14C35CAE59B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368" y="6173788"/>
            <a:ext cx="9834033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>
                <a:latin typeface="Times New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(c) 2021 by Peter M. Sandman -- for more information see www.psandman.com</a:t>
            </a:r>
            <a:endParaRPr lang="en-US" dirty="0"/>
          </a:p>
        </p:txBody>
      </p:sp>
      <p:sp>
        <p:nvSpPr>
          <p:cNvPr id="729098" name="Rectangle 10">
            <a:extLst>
              <a:ext uri="{FF2B5EF4-FFF2-40B4-BE49-F238E27FC236}">
                <a16:creationId xmlns="" xmlns:a16="http://schemas.microsoft.com/office/drawing/2014/main" id="{C2228C18-50A4-494A-8A20-F2D1097B82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/>
            </a:lvl1pPr>
          </a:lstStyle>
          <a:p>
            <a:fld id="{2DAE4FA8-FD81-364E-A695-96ABC393213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29099" name="Rectangle 11">
            <a:extLst>
              <a:ext uri="{FF2B5EF4-FFF2-40B4-BE49-F238E27FC236}">
                <a16:creationId xmlns="" xmlns:a16="http://schemas.microsoft.com/office/drawing/2014/main" id="{95AC04BD-9089-5148-8AC0-47DBDE90F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41475"/>
            <a:ext cx="10363200" cy="44545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Line 12">
            <a:extLst>
              <a:ext uri="{FF2B5EF4-FFF2-40B4-BE49-F238E27FC236}">
                <a16:creationId xmlns="" xmlns:a16="http://schemas.microsoft.com/office/drawing/2014/main" id="{8B41BC42-F898-6741-A10E-416157BA49A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0"/>
            <a:ext cx="0" cy="853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1044756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MS PGothic" panose="020B0600070205080204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andman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What Goes Into an Expert’s Expert Judgment</a:t>
            </a:r>
            <a:br>
              <a:rPr lang="en-US" sz="3600" dirty="0" smtClean="0"/>
            </a:br>
            <a:r>
              <a:rPr lang="en-US" sz="3600" dirty="0" smtClean="0"/>
              <a:t>Other Than That Expert’s Expertise</a:t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Clr>
                <a:srgbClr val="FFFF00"/>
              </a:buClr>
              <a:buNone/>
              <a:defRPr/>
            </a:pPr>
            <a:endParaRPr lang="en-GB" sz="2000" dirty="0" smtClean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endParaRPr lang="en-GB" sz="2000" dirty="0" smtClean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 smtClean="0">
                <a:solidFill>
                  <a:srgbClr val="FFFFFF"/>
                </a:solidFill>
                <a:effectLst/>
              </a:rPr>
              <a:t>Peter </a:t>
            </a:r>
            <a:r>
              <a:rPr lang="en-GB" sz="2000" dirty="0">
                <a:solidFill>
                  <a:srgbClr val="FFFFFF"/>
                </a:solidFill>
                <a:effectLst/>
              </a:rPr>
              <a:t>M. Sandman, Ph.D.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>
                <a:solidFill>
                  <a:srgbClr val="FFFFFF"/>
                </a:solidFill>
                <a:effectLst/>
              </a:rPr>
              <a:t>(mostly retired risk communication consultant, Brooklyn, NY, USA) </a:t>
            </a:r>
          </a:p>
          <a:p>
            <a:pPr marL="0" lvl="0" indent="0" algn="ctr">
              <a:buClr>
                <a:srgbClr val="FFFF00"/>
              </a:buClr>
              <a:buNone/>
              <a:defRPr/>
            </a:pP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>
                <a:solidFill>
                  <a:srgbClr val="FFFFFF"/>
                </a:solidFill>
                <a:effectLst/>
              </a:rPr>
              <a:t>(for more along these lines, see </a:t>
            </a:r>
            <a:r>
              <a:rPr lang="en-GB" sz="2000" u="sng" dirty="0">
                <a:solidFill>
                  <a:srgbClr val="FFFF00"/>
                </a:solidFill>
                <a:effectLst/>
                <a:hlinkClick r:id="rId2"/>
              </a:rPr>
              <a:t>www.psandman.com</a:t>
            </a:r>
            <a:r>
              <a:rPr lang="en-GB" sz="2000" dirty="0">
                <a:solidFill>
                  <a:srgbClr val="FFFFFF"/>
                </a:solidFill>
                <a:effectLst/>
              </a:rPr>
              <a:t>)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endParaRPr lang="en-GB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  <a:defRPr/>
            </a:pPr>
            <a:r>
              <a:rPr lang="en-GB" sz="2000" dirty="0">
                <a:solidFill>
                  <a:srgbClr val="FFFFFF"/>
                </a:solidFill>
                <a:effectLst/>
              </a:rPr>
              <a:t> 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</a:pPr>
            <a:r>
              <a:rPr lang="en-US" sz="2000" dirty="0" smtClean="0">
                <a:effectLst/>
              </a:rPr>
              <a:t>“COVID and the Academy: What Have We Learned?”</a:t>
            </a:r>
            <a:endParaRPr lang="en-US" sz="2000" dirty="0" smtClean="0">
              <a:solidFill>
                <a:srgbClr val="FFFFFF"/>
              </a:solidFill>
              <a:effectLst/>
            </a:endParaRPr>
          </a:p>
          <a:p>
            <a:pPr marL="0" lvl="0" indent="0" algn="ctr">
              <a:buClr>
                <a:srgbClr val="FFFF00"/>
              </a:buClr>
              <a:buNone/>
            </a:pPr>
            <a:r>
              <a:rPr lang="en-US" sz="2000" dirty="0" smtClean="0">
                <a:solidFill>
                  <a:srgbClr val="FFFFFF"/>
                </a:solidFill>
                <a:effectLst/>
              </a:rPr>
              <a:t>Heterodox Academy Research Symposium</a:t>
            </a:r>
          </a:p>
          <a:p>
            <a:pPr marL="0" lvl="0" indent="0" algn="ctr">
              <a:buClr>
                <a:srgbClr val="FFFF00"/>
              </a:buClr>
              <a:buNone/>
            </a:pPr>
            <a:r>
              <a:rPr lang="en-US" sz="2000" dirty="0" smtClean="0">
                <a:solidFill>
                  <a:srgbClr val="FFFFFF"/>
                </a:solidFill>
                <a:effectLst/>
              </a:rPr>
              <a:t>Stanford</a:t>
            </a:r>
            <a:r>
              <a:rPr lang="en-US" sz="2000" dirty="0">
                <a:solidFill>
                  <a:srgbClr val="FFFFFF"/>
                </a:solidFill>
                <a:effectLst/>
              </a:rPr>
              <a:t>, </a:t>
            </a:r>
            <a:r>
              <a:rPr lang="en-US" sz="2000" dirty="0" smtClean="0">
                <a:solidFill>
                  <a:srgbClr val="FFFFFF"/>
                </a:solidFill>
                <a:effectLst/>
              </a:rPr>
              <a:t>California (via Zoom)  •  </a:t>
            </a:r>
            <a:r>
              <a:rPr lang="en-US" sz="2000" dirty="0">
                <a:solidFill>
                  <a:srgbClr val="FFFFFF"/>
                </a:solidFill>
                <a:effectLst/>
              </a:rPr>
              <a:t>February </a:t>
            </a:r>
            <a:r>
              <a:rPr lang="en-US" sz="2000" dirty="0" smtClean="0">
                <a:solidFill>
                  <a:srgbClr val="FFFFFF"/>
                </a:solidFill>
                <a:effectLst/>
              </a:rPr>
              <a:t>23, 2024</a:t>
            </a:r>
            <a:endParaRPr lang="en-US" sz="2000" dirty="0">
              <a:solidFill>
                <a:srgbClr val="FFFFFF"/>
              </a:solidFill>
              <a:effectLst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12800" y="6248400"/>
            <a:ext cx="9245600" cy="457200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Copyright (c) 2024 by Peter M. Sandman -- for more information see www.psandman.com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z="1400" smtClean="0"/>
              <a:pPr/>
              <a:t>1</a:t>
            </a:fld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10597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 startAt="7"/>
            </a:pPr>
            <a:r>
              <a:rPr lang="en-US" dirty="0" smtClean="0">
                <a:effectLst/>
              </a:rPr>
              <a:t>During COVID, health-related experts prioritized health over priorities like economics</a:t>
            </a:r>
            <a:r>
              <a:rPr lang="en-US" dirty="0">
                <a:effectLst/>
              </a:rPr>
              <a:t>, education, and even </a:t>
            </a:r>
            <a:r>
              <a:rPr lang="en-US" dirty="0" smtClean="0">
                <a:effectLst/>
              </a:rPr>
              <a:t>liberty.</a:t>
            </a:r>
            <a:r>
              <a:rPr lang="en-US" dirty="0">
                <a:effectLst/>
              </a:rPr>
              <a:t>  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 startAt="7"/>
            </a:pPr>
            <a:r>
              <a:rPr lang="en-US" dirty="0">
                <a:effectLst/>
              </a:rPr>
              <a:t>During the pandemic, public health and infectious disease experts prioritized reducing infectious disease mortality and morbidity over telling the truth.  Though academia is assumed to focus on truth-finding and truth-telling, experts often tell us what they think is good for us to know</a:t>
            </a:r>
            <a:r>
              <a:rPr lang="en-US" dirty="0" smtClean="0">
                <a:effectLst/>
              </a:rPr>
              <a:t>.  Such  “noble</a:t>
            </a:r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lies</a:t>
            </a:r>
            <a:r>
              <a:rPr lang="en-US" dirty="0">
                <a:effectLst/>
              </a:rPr>
              <a:t>” aren’t just a COVID </a:t>
            </a:r>
            <a:r>
              <a:rPr lang="en-US" dirty="0" smtClean="0">
                <a:effectLst/>
              </a:rPr>
              <a:t>phenomenon. </a:t>
            </a:r>
            <a:r>
              <a:rPr lang="en-US" dirty="0">
                <a:effectLst/>
              </a:rPr>
              <a:t>  </a:t>
            </a:r>
          </a:p>
          <a:p>
            <a:pPr marL="514350" lvl="0" indent="-514350">
              <a:buAutoNum type="arabicPeriod" startAt="7"/>
            </a:pPr>
            <a:endParaRPr lang="en-US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9576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lvl="0" indent="-514350">
              <a:buAutoNum type="arabicPeriod"/>
            </a:pPr>
            <a:r>
              <a:rPr lang="en-US" dirty="0" smtClean="0">
                <a:effectLst/>
              </a:rPr>
              <a:t>Expert </a:t>
            </a:r>
            <a:r>
              <a:rPr lang="en-US" dirty="0">
                <a:effectLst/>
              </a:rPr>
              <a:t>opinion is mostly second-hand opinion.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Expert consensus is </a:t>
            </a:r>
            <a:r>
              <a:rPr lang="en-US" dirty="0" smtClean="0">
                <a:effectLst/>
              </a:rPr>
              <a:t>often just </a:t>
            </a:r>
            <a:r>
              <a:rPr lang="en-US" dirty="0">
                <a:effectLst/>
              </a:rPr>
              <a:t>a majority opinion</a:t>
            </a:r>
            <a:r>
              <a:rPr lang="en-US" dirty="0" smtClean="0">
                <a:effectLst/>
              </a:rPr>
              <a:t>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Experts </a:t>
            </a:r>
            <a:r>
              <a:rPr lang="en-US" dirty="0">
                <a:effectLst/>
              </a:rPr>
              <a:t>will happily opine beyond their expertise.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We </a:t>
            </a:r>
            <a:r>
              <a:rPr lang="en-US" dirty="0" smtClean="0">
                <a:effectLst/>
              </a:rPr>
              <a:t>let technical experts make social science decisions.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Technical experts assume they have policy expertise.</a:t>
            </a: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E</a:t>
            </a:r>
            <a:r>
              <a:rPr lang="en-US" dirty="0" smtClean="0">
                <a:effectLst/>
              </a:rPr>
              <a:t>xperts</a:t>
            </a:r>
            <a:r>
              <a:rPr lang="en-US" dirty="0">
                <a:effectLst/>
              </a:rPr>
              <a:t>’ </a:t>
            </a:r>
            <a:r>
              <a:rPr lang="en-US" dirty="0" smtClean="0">
                <a:effectLst/>
              </a:rPr>
              <a:t>political leanings </a:t>
            </a:r>
            <a:r>
              <a:rPr lang="en-US" dirty="0">
                <a:effectLst/>
              </a:rPr>
              <a:t>are far likelier </a:t>
            </a:r>
            <a:r>
              <a:rPr lang="en-US" dirty="0" smtClean="0">
                <a:effectLst/>
              </a:rPr>
              <a:t>left </a:t>
            </a:r>
            <a:r>
              <a:rPr lang="en-US" dirty="0">
                <a:effectLst/>
              </a:rPr>
              <a:t>than right</a:t>
            </a:r>
            <a:r>
              <a:rPr lang="en-US" dirty="0" smtClean="0">
                <a:effectLst/>
              </a:rPr>
              <a:t>.</a:t>
            </a:r>
          </a:p>
          <a:p>
            <a:pPr marL="514350" lvl="0" indent="-514350">
              <a:buAutoNum type="arabicPeriod" startAt="7"/>
            </a:pPr>
            <a:r>
              <a:rPr lang="en-US" dirty="0">
                <a:effectLst/>
              </a:rPr>
              <a:t>During COVID, health-related experts prioritized health over priorities like economics, education, and even liberty.  </a:t>
            </a:r>
          </a:p>
          <a:p>
            <a:pPr marL="514350" indent="-514350">
              <a:buFont typeface="Wingdings" pitchFamily="2" charset="2"/>
              <a:buAutoNum type="arabicPeriod" startAt="7"/>
            </a:pPr>
            <a:r>
              <a:rPr lang="en-US" dirty="0">
                <a:effectLst/>
              </a:rPr>
              <a:t>During COVID, health-related experts prioritized health over truth.   </a:t>
            </a:r>
          </a:p>
          <a:p>
            <a:pPr marL="514350" lvl="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514350" lvl="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9192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Introductory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 don’t have any research to present today.</a:t>
            </a:r>
          </a:p>
          <a:p>
            <a:r>
              <a:rPr lang="en-US" dirty="0" smtClean="0"/>
              <a:t>I’ve got “anecdotal evidence” grounded in 50-odd years of risk communication consulting.</a:t>
            </a:r>
          </a:p>
          <a:p>
            <a:r>
              <a:rPr lang="en-US" dirty="0" smtClean="0"/>
              <a:t>My clients usually wanted me to help them “sell” what their experts had to say about the risk in question.</a:t>
            </a:r>
          </a:p>
          <a:p>
            <a:r>
              <a:rPr lang="en-US" dirty="0" smtClean="0"/>
              <a:t>My </a:t>
            </a:r>
            <a:r>
              <a:rPr lang="en-US" dirty="0" smtClean="0"/>
              <a:t>clients’ </a:t>
            </a:r>
            <a:r>
              <a:rPr lang="en-US" dirty="0" smtClean="0"/>
              <a:t>experts were rarely neutral.</a:t>
            </a:r>
          </a:p>
          <a:p>
            <a:r>
              <a:rPr lang="en-US" dirty="0" smtClean="0"/>
              <a:t>I had a front-row seat on what was behind their expert judgments other than their expertise.</a:t>
            </a:r>
          </a:p>
          <a:p>
            <a:r>
              <a:rPr lang="en-US" dirty="0" smtClean="0"/>
              <a:t>I think my critique of experts’ biases is true generically – but the “good guys” tend to give the freest rein to their biases.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734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1.	</a:t>
            </a:r>
            <a:r>
              <a:rPr lang="en-US" dirty="0">
                <a:effectLst/>
              </a:rPr>
              <a:t>Expert opinion is mostly second-hand opinion.  Outside their narrow specialties, most “experts” know only the conclusions that the handful of real experts have promoted.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5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US" dirty="0" smtClean="0">
                <a:effectLst/>
              </a:rPr>
              <a:t>Expert </a:t>
            </a:r>
            <a:r>
              <a:rPr lang="en-US" dirty="0">
                <a:effectLst/>
              </a:rPr>
              <a:t>opinion is mostly second-hand opinion.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Expert </a:t>
            </a:r>
            <a:r>
              <a:rPr lang="en-US" dirty="0" smtClean="0">
                <a:effectLst/>
              </a:rPr>
              <a:t>“consensus” </a:t>
            </a:r>
            <a:r>
              <a:rPr lang="en-US" dirty="0">
                <a:effectLst/>
              </a:rPr>
              <a:t>is often not a genuine consensus, just a majority opinion.  This is true for both the first-hand experts and the much larger group of second-hand experts.  Minority opinions go underground. </a:t>
            </a:r>
          </a:p>
          <a:p>
            <a:pPr marL="514350" lvl="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93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US" dirty="0" smtClean="0">
                <a:effectLst/>
              </a:rPr>
              <a:t>Expert </a:t>
            </a:r>
            <a:r>
              <a:rPr lang="en-US" dirty="0">
                <a:effectLst/>
              </a:rPr>
              <a:t>opinion is mostly second-hand opinion.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Expert consensus is </a:t>
            </a:r>
            <a:r>
              <a:rPr lang="en-US" dirty="0" smtClean="0">
                <a:effectLst/>
              </a:rPr>
              <a:t>often just </a:t>
            </a:r>
            <a:r>
              <a:rPr lang="en-US" dirty="0">
                <a:effectLst/>
              </a:rPr>
              <a:t>a majority opinion</a:t>
            </a:r>
            <a:r>
              <a:rPr lang="en-US" dirty="0" smtClean="0">
                <a:effectLst/>
              </a:rPr>
              <a:t>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Like </a:t>
            </a:r>
            <a:r>
              <a:rPr lang="en-US" dirty="0">
                <a:effectLst/>
              </a:rPr>
              <a:t>a gas, expertise expands to fill the available space.  If we let them, all experts will happily opine beyond their expertise.  And we usually let them.  We certainly let them vis-à-vis COVID.  </a:t>
            </a: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514350" lvl="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0392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US" dirty="0" smtClean="0">
                <a:effectLst/>
              </a:rPr>
              <a:t>Expert </a:t>
            </a:r>
            <a:r>
              <a:rPr lang="en-US" dirty="0">
                <a:effectLst/>
              </a:rPr>
              <a:t>opinion is mostly second-hand opinion.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Expert consensus is </a:t>
            </a:r>
            <a:r>
              <a:rPr lang="en-US" dirty="0" smtClean="0">
                <a:effectLst/>
              </a:rPr>
              <a:t>often just </a:t>
            </a:r>
            <a:r>
              <a:rPr lang="en-US" dirty="0">
                <a:effectLst/>
              </a:rPr>
              <a:t>a majority opinion</a:t>
            </a:r>
            <a:r>
              <a:rPr lang="en-US" dirty="0" smtClean="0">
                <a:effectLst/>
              </a:rPr>
              <a:t>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Experts </a:t>
            </a:r>
            <a:r>
              <a:rPr lang="en-US" dirty="0">
                <a:effectLst/>
              </a:rPr>
              <a:t>will happily opine beyond their expertise.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Re COVID, we </a:t>
            </a:r>
            <a:r>
              <a:rPr lang="en-US" dirty="0">
                <a:effectLst/>
              </a:rPr>
              <a:t>unwisely allowed technical experts (epidemiologists, virologists, and the rest) to dominate decisions that desperately needed social science </a:t>
            </a:r>
            <a:r>
              <a:rPr lang="en-US" dirty="0" smtClean="0">
                <a:effectLst/>
              </a:rPr>
              <a:t>expertise.</a:t>
            </a:r>
            <a:r>
              <a:rPr lang="en-US" dirty="0">
                <a:effectLst/>
              </a:rPr>
              <a:t> </a:t>
            </a: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514350" lvl="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4457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/>
            </a:pPr>
            <a:r>
              <a:rPr lang="en-US" dirty="0" smtClean="0">
                <a:effectLst/>
              </a:rPr>
              <a:t>Expert </a:t>
            </a:r>
            <a:r>
              <a:rPr lang="en-US" dirty="0">
                <a:effectLst/>
              </a:rPr>
              <a:t>opinion is mostly second-hand opinion.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Expert consensus is </a:t>
            </a:r>
            <a:r>
              <a:rPr lang="en-US" dirty="0" smtClean="0">
                <a:effectLst/>
              </a:rPr>
              <a:t>often just </a:t>
            </a:r>
            <a:r>
              <a:rPr lang="en-US" dirty="0">
                <a:effectLst/>
              </a:rPr>
              <a:t>a majority opinion</a:t>
            </a:r>
            <a:r>
              <a:rPr lang="en-US" dirty="0" smtClean="0">
                <a:effectLst/>
              </a:rPr>
              <a:t>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Experts </a:t>
            </a:r>
            <a:r>
              <a:rPr lang="en-US" dirty="0">
                <a:effectLst/>
              </a:rPr>
              <a:t>will happily opine beyond their expertise.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We </a:t>
            </a:r>
            <a:r>
              <a:rPr lang="en-US" dirty="0" smtClean="0">
                <a:effectLst/>
              </a:rPr>
              <a:t>let technical experts make social science decisions.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Too </a:t>
            </a:r>
            <a:r>
              <a:rPr lang="en-US" dirty="0">
                <a:effectLst/>
              </a:rPr>
              <a:t>often experts assume that their technical expertise gives them policy expertise as well.  And policy questions are largely values questions.  In large measure they are not scientific questions; they’re trans-scientific. </a:t>
            </a: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514350" lvl="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484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en-US" dirty="0" smtClean="0">
                <a:effectLst/>
              </a:rPr>
              <a:t>Expert </a:t>
            </a:r>
            <a:r>
              <a:rPr lang="en-US" dirty="0">
                <a:effectLst/>
              </a:rPr>
              <a:t>opinion is mostly second-hand opinion.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Expert consensus is </a:t>
            </a:r>
            <a:r>
              <a:rPr lang="en-US" dirty="0" smtClean="0">
                <a:effectLst/>
              </a:rPr>
              <a:t>often just </a:t>
            </a:r>
            <a:r>
              <a:rPr lang="en-US" dirty="0">
                <a:effectLst/>
              </a:rPr>
              <a:t>a majority opinion</a:t>
            </a:r>
            <a:r>
              <a:rPr lang="en-US" dirty="0" smtClean="0">
                <a:effectLst/>
              </a:rPr>
              <a:t>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Experts </a:t>
            </a:r>
            <a:r>
              <a:rPr lang="en-US" dirty="0">
                <a:effectLst/>
              </a:rPr>
              <a:t>will happily opine beyond their expertise. 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>
                <a:effectLst/>
              </a:rPr>
              <a:t>We </a:t>
            </a:r>
            <a:r>
              <a:rPr lang="en-US" dirty="0" smtClean="0">
                <a:effectLst/>
              </a:rPr>
              <a:t>let technical experts make social science decisions.</a:t>
            </a:r>
          </a:p>
          <a:p>
            <a:pPr marL="514350" lvl="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Technical experts assume they </a:t>
            </a:r>
            <a:r>
              <a:rPr lang="en-US" dirty="0" smtClean="0">
                <a:effectLst/>
              </a:rPr>
              <a:t>are policy/values experts.</a:t>
            </a:r>
            <a:endParaRPr lang="en-US" dirty="0" smtClean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r>
              <a:rPr lang="en-US" dirty="0" smtClean="0">
                <a:effectLst/>
              </a:rPr>
              <a:t>Insofar </a:t>
            </a:r>
            <a:r>
              <a:rPr lang="en-US" dirty="0">
                <a:effectLst/>
              </a:rPr>
              <a:t>as experts’ values are political – explicitly partisan or merely correlated with political leanings – they are far likelier to lean left than right.</a:t>
            </a:r>
          </a:p>
          <a:p>
            <a:pPr marL="514350" lvl="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0" lvl="0" indent="0">
              <a:buNone/>
            </a:pPr>
            <a:endParaRPr lang="en-US" dirty="0">
              <a:effectLst/>
            </a:endParaRPr>
          </a:p>
          <a:p>
            <a:pPr marL="514350" indent="-514350">
              <a:buFont typeface="Wingdings" pitchFamily="2" charset="2"/>
              <a:buAutoNum type="arabicPeriod"/>
            </a:pPr>
            <a:endParaRPr lang="en-US" dirty="0">
              <a:effectLst/>
            </a:endParaRPr>
          </a:p>
          <a:p>
            <a:pPr marL="514350" lvl="0" indent="-514350">
              <a:buAutoNum type="arabicPeriod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678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7.	</a:t>
            </a:r>
            <a:r>
              <a:rPr lang="en-US" dirty="0">
                <a:effectLst/>
              </a:rPr>
              <a:t>Experts in fields related to health value health over other priorities</a:t>
            </a:r>
            <a:r>
              <a:rPr lang="en-US" dirty="0" smtClean="0">
                <a:effectLst/>
              </a:rPr>
              <a:t>. </a:t>
            </a:r>
            <a:r>
              <a:rPr lang="en-US" dirty="0">
                <a:effectLst/>
              </a:rPr>
              <a:t> </a:t>
            </a:r>
            <a:r>
              <a:rPr lang="en-US" dirty="0" smtClean="0">
                <a:effectLst/>
              </a:rPr>
              <a:t>So </a:t>
            </a:r>
            <a:r>
              <a:rPr lang="en-US" dirty="0">
                <a:effectLst/>
              </a:rPr>
              <a:t>insofar as </a:t>
            </a:r>
            <a:r>
              <a:rPr lang="en-US" dirty="0" smtClean="0">
                <a:effectLst/>
              </a:rPr>
              <a:t>the values of infectious </a:t>
            </a:r>
            <a:r>
              <a:rPr lang="en-US" dirty="0">
                <a:effectLst/>
              </a:rPr>
              <a:t>disease experts determined COVID policies, those policies prioritized reducing infectious disease mortality and morbidity over economics, education, and even liberty. 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Copyright (c) 2024 by Peter M. Sandman -- for more information see www.psandman.com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D8D97-76A8-6543-8ABD-BF555CA4AE7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155985"/>
      </p:ext>
    </p:extLst>
  </p:cSld>
  <p:clrMapOvr>
    <a:masterClrMapping/>
  </p:clrMapOvr>
</p:sld>
</file>

<file path=ppt/theme/theme1.xml><?xml version="1.0" encoding="utf-8"?>
<a:theme xmlns:a="http://schemas.openxmlformats.org/drawingml/2006/main" name="Blue Diagonal">
  <a:themeElements>
    <a:clrScheme name="Blue Diagonal 1">
      <a:dk1>
        <a:srgbClr val="000000"/>
      </a:dk1>
      <a:lt1>
        <a:srgbClr val="FFFFFF"/>
      </a:lt1>
      <a:dk2>
        <a:srgbClr val="0066FF"/>
      </a:dk2>
      <a:lt2>
        <a:srgbClr val="FFFF00"/>
      </a:lt2>
      <a:accent1>
        <a:srgbClr val="00CCCC"/>
      </a:accent1>
      <a:accent2>
        <a:srgbClr val="FF33CC"/>
      </a:accent2>
      <a:accent3>
        <a:srgbClr val="AAB8FF"/>
      </a:accent3>
      <a:accent4>
        <a:srgbClr val="DADADA"/>
      </a:accent4>
      <a:accent5>
        <a:srgbClr val="AAE2E2"/>
      </a:accent5>
      <a:accent6>
        <a:srgbClr val="E72DB9"/>
      </a:accent6>
      <a:hlink>
        <a:srgbClr val="FF4568"/>
      </a:hlink>
      <a:folHlink>
        <a:srgbClr val="CCECFF"/>
      </a:folHlink>
    </a:clrScheme>
    <a:fontScheme name="Blue Diagonal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Blue Diagonal 1">
        <a:dk1>
          <a:srgbClr val="000000"/>
        </a:dk1>
        <a:lt1>
          <a:srgbClr val="FFFFFF"/>
        </a:lt1>
        <a:dk2>
          <a:srgbClr val="0066FF"/>
        </a:dk2>
        <a:lt2>
          <a:srgbClr val="FFFF00"/>
        </a:lt2>
        <a:accent1>
          <a:srgbClr val="00CCCC"/>
        </a:accent1>
        <a:accent2>
          <a:srgbClr val="FF33CC"/>
        </a:accent2>
        <a:accent3>
          <a:srgbClr val="AAB8FF"/>
        </a:accent3>
        <a:accent4>
          <a:srgbClr val="DADADA"/>
        </a:accent4>
        <a:accent5>
          <a:srgbClr val="AAE2E2"/>
        </a:accent5>
        <a:accent6>
          <a:srgbClr val="E72DB9"/>
        </a:accent6>
        <a:hlink>
          <a:srgbClr val="FF4568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Diagonal 2">
        <a:dk1>
          <a:srgbClr val="000000"/>
        </a:dk1>
        <a:lt1>
          <a:srgbClr val="9999FF"/>
        </a:lt1>
        <a:dk2>
          <a:srgbClr val="6600FF"/>
        </a:dk2>
        <a:lt2>
          <a:srgbClr val="FFFFFF"/>
        </a:lt2>
        <a:accent1>
          <a:srgbClr val="CCCCFF"/>
        </a:accent1>
        <a:accent2>
          <a:srgbClr val="FF99FF"/>
        </a:accent2>
        <a:accent3>
          <a:srgbClr val="CACAFF"/>
        </a:accent3>
        <a:accent4>
          <a:srgbClr val="000000"/>
        </a:accent4>
        <a:accent5>
          <a:srgbClr val="E2E2FF"/>
        </a:accent5>
        <a:accent6>
          <a:srgbClr val="E78AE7"/>
        </a:accent6>
        <a:hlink>
          <a:srgbClr val="00CC66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Diagonal 4">
        <a:dk1>
          <a:srgbClr val="000000"/>
        </a:dk1>
        <a:lt1>
          <a:srgbClr val="FFFFFF"/>
        </a:lt1>
        <a:dk2>
          <a:srgbClr val="990066"/>
        </a:dk2>
        <a:lt2>
          <a:srgbClr val="FFFF00"/>
        </a:lt2>
        <a:accent1>
          <a:srgbClr val="996633"/>
        </a:accent1>
        <a:accent2>
          <a:srgbClr val="CC6600"/>
        </a:accent2>
        <a:accent3>
          <a:srgbClr val="CAAAB8"/>
        </a:accent3>
        <a:accent4>
          <a:srgbClr val="DADADA"/>
        </a:accent4>
        <a:accent5>
          <a:srgbClr val="CAB8AD"/>
        </a:accent5>
        <a:accent6>
          <a:srgbClr val="B95C00"/>
        </a:accent6>
        <a:hlink>
          <a:srgbClr val="999933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392</Words>
  <Application>Microsoft Office PowerPoint</Application>
  <PresentationFormat>Custom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Blue Diagonal</vt:lpstr>
      <vt:lpstr> What Goes Into an Expert’s Expert Judgment Other Than That Expert’s Expertise </vt:lpstr>
      <vt:lpstr>Some Introductory Notes</vt:lpstr>
      <vt:lpstr>KEY POINTS</vt:lpstr>
      <vt:lpstr>KEY POINTS</vt:lpstr>
      <vt:lpstr>KEY POINTS</vt:lpstr>
      <vt:lpstr>KEY POINTS</vt:lpstr>
      <vt:lpstr>KEY POINTS</vt:lpstr>
      <vt:lpstr>KEY POINTS</vt:lpstr>
      <vt:lpstr>KEY POINTS</vt:lpstr>
      <vt:lpstr>KEY POINTS</vt:lpstr>
      <vt:lpstr>KEY POINTS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Lanard</dc:creator>
  <cp:lastModifiedBy>Peter</cp:lastModifiedBy>
  <cp:revision>49</cp:revision>
  <dcterms:created xsi:type="dcterms:W3CDTF">2021-10-25T21:54:33Z</dcterms:created>
  <dcterms:modified xsi:type="dcterms:W3CDTF">2024-02-17T10:27:45Z</dcterms:modified>
</cp:coreProperties>
</file>