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</p:sldMasterIdLst>
  <p:notesMasterIdLst>
    <p:notesMasterId r:id="rId29"/>
  </p:notesMasterIdLst>
  <p:sldIdLst>
    <p:sldId id="894" r:id="rId3"/>
    <p:sldId id="897" r:id="rId4"/>
    <p:sldId id="635" r:id="rId5"/>
    <p:sldId id="637" r:id="rId6"/>
    <p:sldId id="638" r:id="rId7"/>
    <p:sldId id="860" r:id="rId8"/>
    <p:sldId id="861" r:id="rId9"/>
    <p:sldId id="603" r:id="rId10"/>
    <p:sldId id="862" r:id="rId11"/>
    <p:sldId id="630" r:id="rId12"/>
    <p:sldId id="888" r:id="rId13"/>
    <p:sldId id="863" r:id="rId14"/>
    <p:sldId id="864" r:id="rId15"/>
    <p:sldId id="886" r:id="rId16"/>
    <p:sldId id="889" r:id="rId17"/>
    <p:sldId id="890" r:id="rId18"/>
    <p:sldId id="607" r:id="rId19"/>
    <p:sldId id="865" r:id="rId20"/>
    <p:sldId id="885" r:id="rId21"/>
    <p:sldId id="891" r:id="rId22"/>
    <p:sldId id="892" r:id="rId23"/>
    <p:sldId id="881" r:id="rId24"/>
    <p:sldId id="866" r:id="rId25"/>
    <p:sldId id="884" r:id="rId26"/>
    <p:sldId id="623" r:id="rId27"/>
    <p:sldId id="89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3"/>
    <p:restoredTop sz="94690"/>
  </p:normalViewPr>
  <p:slideViewPr>
    <p:cSldViewPr snapToGrid="0" snapToObjects="1">
      <p:cViewPr>
        <p:scale>
          <a:sx n="81" d="100"/>
          <a:sy n="81" d="100"/>
        </p:scale>
        <p:origin x="-192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4430E-0B3A-6340-A730-5C6A30829C5D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C6B9D-33C0-AA45-96AC-AA9B66439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9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="" xmlns:a16="http://schemas.microsoft.com/office/drawing/2014/main" id="{CCDAD1E3-58AF-A646-B921-13B9C6475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DE66BC-B2A3-F94C-AF0E-74AC97939EB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="" xmlns:a16="http://schemas.microsoft.com/office/drawing/2014/main" id="{B6C9A8D1-82FB-5F47-A9F1-41F0B68A84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>
            <a:extLst>
              <a:ext uri="{FF2B5EF4-FFF2-40B4-BE49-F238E27FC236}">
                <a16:creationId xmlns="" xmlns:a16="http://schemas.microsoft.com/office/drawing/2014/main" id="{8C34AF29-0332-0B42-9828-BB124BD16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696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xmlns="" id="{9B5E4E99-72A9-214E-A67D-583169F1F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527ACE-84A6-F445-B63E-A10BFDDBF58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xmlns="" id="{C7FCF43E-9750-494B-A714-69A6C52EE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>
            <a:extLst>
              <a:ext uri="{FF2B5EF4-FFF2-40B4-BE49-F238E27FC236}">
                <a16:creationId xmlns:a16="http://schemas.microsoft.com/office/drawing/2014/main" xmlns="" id="{D1DEB242-CF18-3B43-892F-18D65E044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905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xmlns="" id="{2F3F3788-E919-8D4D-B9B2-7762AA248E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B5178C-EE46-4244-A6FC-464DABC2FC3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xmlns="" id="{5966CD20-184A-3049-B1DA-9C98ACAD91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>
            <a:extLst>
              <a:ext uri="{FF2B5EF4-FFF2-40B4-BE49-F238E27FC236}">
                <a16:creationId xmlns:a16="http://schemas.microsoft.com/office/drawing/2014/main" xmlns="" id="{235F0A98-7887-5144-B379-717093153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524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xmlns="" id="{F72BAE8F-3FD7-0344-B0ED-64A31183E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98F928-97DC-114A-BFFF-CEA43DCCD68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xmlns="" id="{76C8F2AD-434A-2D4E-9923-6D3B0CF9E8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>
            <a:extLst>
              <a:ext uri="{FF2B5EF4-FFF2-40B4-BE49-F238E27FC236}">
                <a16:creationId xmlns:a16="http://schemas.microsoft.com/office/drawing/2014/main" xmlns="" id="{8F4BD1B8-6CBD-074B-81E9-47BCC184C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987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xmlns="" id="{161602A1-CB3B-1E46-A3C9-7CE565A3A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975274-615F-2941-A679-E93AEC8EDD9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xmlns="" id="{88D333DF-2F13-094B-BD4B-03B2E09E3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>
            <a:extLst>
              <a:ext uri="{FF2B5EF4-FFF2-40B4-BE49-F238E27FC236}">
                <a16:creationId xmlns:a16="http://schemas.microsoft.com/office/drawing/2014/main" xmlns="" id="{55D72867-A72F-A142-BBE0-9BA6CD6FA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696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xmlns="" id="{5ED10534-2EB9-A943-916C-1CF16388F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91B687-406E-A742-900F-552D0F65E7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xmlns="" id="{C719F6D1-7FD1-224C-AA55-0706C2687B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>
            <a:extLst>
              <a:ext uri="{FF2B5EF4-FFF2-40B4-BE49-F238E27FC236}">
                <a16:creationId xmlns:a16="http://schemas.microsoft.com/office/drawing/2014/main" xmlns="" id="{89CC0EA7-0096-9C46-BE03-2B58E0CF2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715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xmlns="" id="{3467CE33-2670-BF4B-81D0-D269B6072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161E6C-0F5F-E649-A6AD-2AF925B8DB9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xmlns="" id="{13CD8860-6750-0945-AF74-29CEC0311C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>
            <a:extLst>
              <a:ext uri="{FF2B5EF4-FFF2-40B4-BE49-F238E27FC236}">
                <a16:creationId xmlns:a16="http://schemas.microsoft.com/office/drawing/2014/main" xmlns="" id="{0AD05613-95B5-0741-8346-3CE2124B9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136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xmlns="" id="{E2034D44-D262-7844-B4C9-3BDCEF9B8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47877-1132-E74B-B8CE-6BB37C13CFC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xmlns="" id="{E5F1F528-2CAD-8048-BBC8-F623B5F5EF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>
            <a:extLst>
              <a:ext uri="{FF2B5EF4-FFF2-40B4-BE49-F238E27FC236}">
                <a16:creationId xmlns:a16="http://schemas.microsoft.com/office/drawing/2014/main" xmlns="" id="{D043FCD6-09DF-E54B-9ACE-A225F6189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976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xmlns="" id="{C886243D-BB94-6143-95DA-3C480DE86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C78962-1DF7-BF49-98B4-2E74D045446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xmlns="" id="{4A47A5D0-D443-454B-8C1F-857589AD3F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5219" name="Rectangle 3">
            <a:extLst>
              <a:ext uri="{FF2B5EF4-FFF2-40B4-BE49-F238E27FC236}">
                <a16:creationId xmlns:a16="http://schemas.microsoft.com/office/drawing/2014/main" xmlns="" id="{2EF28AD7-CDA0-5449-B8B6-41E95CABF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201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xmlns="" id="{2023963E-8B08-7A49-A9E1-356364CA3D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4FA5AD-0891-3D47-9282-930994B3BF1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xmlns="" id="{2C5B8B9E-1C29-984E-BBF5-F9A2C997C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6243" name="Rectangle 3">
            <a:extLst>
              <a:ext uri="{FF2B5EF4-FFF2-40B4-BE49-F238E27FC236}">
                <a16:creationId xmlns:a16="http://schemas.microsoft.com/office/drawing/2014/main" xmlns="" id="{7F0B2FF0-EF1F-6F41-B7DF-F31028B12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731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xmlns="" id="{823B1272-B50D-7648-B6AA-BA9052CB4C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CC63D2-53B0-C544-9F29-ACFCD7606CD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xmlns="" id="{5A844BD3-B59C-5345-A6CB-92DD536093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>
            <a:extLst>
              <a:ext uri="{FF2B5EF4-FFF2-40B4-BE49-F238E27FC236}">
                <a16:creationId xmlns:a16="http://schemas.microsoft.com/office/drawing/2014/main" xmlns="" id="{740FCDEE-0F9E-7949-BF41-2E7DCDD69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05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xmlns="" id="{218FB286-B9FF-E14E-B5F9-45F2E6ADE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0E88BC-41BE-CE49-AA5B-18900F33C04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xmlns="" id="{416BE368-AB06-F14D-B76E-417AB51CA9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>
            <a:extLst>
              <a:ext uri="{FF2B5EF4-FFF2-40B4-BE49-F238E27FC236}">
                <a16:creationId xmlns:a16="http://schemas.microsoft.com/office/drawing/2014/main" xmlns="" id="{A81EE95B-EFB3-DE4D-A789-8F0B50E89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498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xmlns="" id="{3E1B5B86-AE6C-8D48-BF59-69A4AC8261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C43C6B-582A-574C-AB2B-282DE177D31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xmlns="" id="{F083B29A-82F3-104D-B3E1-2BE9FD63B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>
            <a:extLst>
              <a:ext uri="{FF2B5EF4-FFF2-40B4-BE49-F238E27FC236}">
                <a16:creationId xmlns:a16="http://schemas.microsoft.com/office/drawing/2014/main" xmlns="" id="{AC557785-EDDE-8E45-BDF5-2FB31163F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190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xmlns="" id="{236F7A04-353E-4949-80D8-FEE3AD02CE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72E663-F27C-3843-B5B9-995ED359332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xmlns="" id="{92C6C201-7D74-8E4C-9344-83120300E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>
            <a:extLst>
              <a:ext uri="{FF2B5EF4-FFF2-40B4-BE49-F238E27FC236}">
                <a16:creationId xmlns:a16="http://schemas.microsoft.com/office/drawing/2014/main" xmlns="" id="{8502A732-040E-CC4E-AC61-92C0FFE5F4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803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xmlns="" id="{151EB0D4-F200-774E-B125-4528AFEF9A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8358FB-D3FF-3947-A92D-1DA49252B8F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xmlns="" id="{F7EED160-1E96-9749-BC17-CC5323536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1779" name="Rectangle 3">
            <a:extLst>
              <a:ext uri="{FF2B5EF4-FFF2-40B4-BE49-F238E27FC236}">
                <a16:creationId xmlns:a16="http://schemas.microsoft.com/office/drawing/2014/main" xmlns="" id="{6E7B973D-F6FC-4642-B541-9E3768688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80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xmlns="" id="{F8C9CAC7-C9D3-1247-86CB-CC2E89D13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9634C8-8FAB-E744-AC7F-2FC93D0DCD7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xmlns="" id="{90635657-5B59-9749-89FB-2449F0C30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>
            <a:extLst>
              <a:ext uri="{FF2B5EF4-FFF2-40B4-BE49-F238E27FC236}">
                <a16:creationId xmlns:a16="http://schemas.microsoft.com/office/drawing/2014/main" xmlns="" id="{C1AEFC59-6CCA-D644-BAB1-0FCACAA6F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611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ED2612F3-0316-4D47-B8FF-B6834AF0E9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305117" cy="6173788"/>
            <a:chOff x="0" y="0"/>
            <a:chExt cx="5341" cy="388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39D9A910-38BB-164C-AE26-6B10C87CB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xmlns="" id="{83CB7614-1AAA-F144-8A9E-F0CE805E3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xmlns="" id="{BE478127-325A-1E4A-90BB-D0F09A1E5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xmlns="" id="{A04B4C81-20BB-B44B-B053-2A8B62543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9" name="Line 12">
            <a:extLst>
              <a:ext uri="{FF2B5EF4-FFF2-40B4-BE49-F238E27FC236}">
                <a16:creationId xmlns:a16="http://schemas.microsoft.com/office/drawing/2014/main" xmlns="" id="{35A83922-676E-994E-934E-BD6C63BEC3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xmlns="" id="{2B4F1F25-B28C-4E43-A5BE-AF64F3DD197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2743200" y="6858000"/>
            <a:ext cx="2072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1" name="Line 14">
            <a:extLst>
              <a:ext uri="{FF2B5EF4-FFF2-40B4-BE49-F238E27FC236}">
                <a16:creationId xmlns:a16="http://schemas.microsoft.com/office/drawing/2014/main" xmlns="" id="{28C8B27C-DC17-5A44-8C51-99D5A465A6F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2192000" y="68580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301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143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3012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819400"/>
            <a:ext cx="8534400" cy="1752600"/>
          </a:xfrm>
        </p:spPr>
        <p:txBody>
          <a:bodyPr lIns="92075" tIns="46038" rIns="92075" bIns="46038"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xmlns="" id="{B956CF40-FF66-1440-A1D5-A2E1D5D6DFB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xmlns="" id="{83735419-18B9-4947-B4CA-FFE509EA4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xmlns="" id="{06C6D42B-A6F5-1541-8E4F-3C6F5C159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682A8D-C01D-4A47-846A-965F3F6C9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4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2A703012-CDF8-2B44-AFFB-87A2073F8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AD4692F-E047-324B-AC57-597B6E38F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31EE7364-2B86-AB4B-9E4F-EDFF4816D9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FB417-8C60-0A4E-B7B1-67A894FB54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66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6713C130-8B16-5440-9E59-709CA4510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D04688A4-1B60-C44B-9E45-506043B1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73C812D6-B246-6041-BD17-21C9B5666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8D64-2395-8D45-8573-0945DDD03B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35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41475"/>
            <a:ext cx="508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1475"/>
            <a:ext cx="508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0A1EF0EC-8424-8141-B4E7-841C8D883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B453BD4C-3DD5-D84A-9133-3928241024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CC4A99A2-D340-E44C-907B-62F6E1AD8A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A5042-4531-A241-8168-8058F67DE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905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41476"/>
            <a:ext cx="5080000" cy="2151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41476"/>
            <a:ext cx="5080000" cy="2151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44938"/>
            <a:ext cx="10363200" cy="2151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84527BE6-E692-A04D-B872-D07470C4C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8A05218C-EEFF-4144-B8E9-E21002CAB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xmlns="" id="{11E4B381-092E-D049-9166-07D1D626E0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A2AB0-A1C8-E34B-989E-3CA934032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785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ED2612F3-0316-4D47-B8FF-B6834AF0E9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305117" cy="6173788"/>
            <a:chOff x="0" y="0"/>
            <a:chExt cx="5341" cy="3889"/>
          </a:xfrm>
        </p:grpSpPr>
        <p:sp>
          <p:nvSpPr>
            <p:cNvPr id="5" name="Freeform 3">
              <a:extLst>
                <a:ext uri="{FF2B5EF4-FFF2-40B4-BE49-F238E27FC236}">
                  <a16:creationId xmlns="" xmlns:a16="http://schemas.microsoft.com/office/drawing/2014/main" id="{39D9A910-38BB-164C-AE26-6B10C87CB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="" xmlns:a16="http://schemas.microsoft.com/office/drawing/2014/main" id="{83CB7614-1AAA-F144-8A9E-F0CE805E3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="" xmlns:a16="http://schemas.microsoft.com/office/drawing/2014/main" id="{BE478127-325A-1E4A-90BB-D0F09A1E5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="" xmlns:a16="http://schemas.microsoft.com/office/drawing/2014/main" id="{A04B4C81-20BB-B44B-B053-2A8B62543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" name="Line 12">
            <a:extLst>
              <a:ext uri="{FF2B5EF4-FFF2-40B4-BE49-F238E27FC236}">
                <a16:creationId xmlns="" xmlns:a16="http://schemas.microsoft.com/office/drawing/2014/main" id="{35A83922-676E-994E-934E-BD6C63BEC3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Line 13">
            <a:extLst>
              <a:ext uri="{FF2B5EF4-FFF2-40B4-BE49-F238E27FC236}">
                <a16:creationId xmlns="" xmlns:a16="http://schemas.microsoft.com/office/drawing/2014/main" id="{2B4F1F25-B28C-4E43-A5BE-AF64F3DD197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2743200" y="6858000"/>
            <a:ext cx="2072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Line 14">
            <a:extLst>
              <a:ext uri="{FF2B5EF4-FFF2-40B4-BE49-F238E27FC236}">
                <a16:creationId xmlns="" xmlns:a16="http://schemas.microsoft.com/office/drawing/2014/main" id="{28C8B27C-DC17-5A44-8C51-99D5A465A6F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2192000" y="68580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301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143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3012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819400"/>
            <a:ext cx="8534400" cy="1752600"/>
          </a:xfrm>
        </p:spPr>
        <p:txBody>
          <a:bodyPr lIns="92075" tIns="46038" rIns="92075" bIns="46038"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="" xmlns:a16="http://schemas.microsoft.com/office/drawing/2014/main" id="{B956CF40-FF66-1440-A1D5-A2E1D5D6DFB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="" xmlns:a16="http://schemas.microsoft.com/office/drawing/2014/main" id="{83735419-18B9-4947-B4CA-FFE509EA4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="" xmlns:a16="http://schemas.microsoft.com/office/drawing/2014/main" id="{06C6D42B-A6F5-1541-8E4F-3C6F5C159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682A8D-C01D-4A47-846A-965F3F6C9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78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1476"/>
            <a:ext cx="10363200" cy="43783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12FD7E58-77EC-CB4D-AE68-F127ED1675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F040ECA2-C6BA-874C-B8D8-87EE391ED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800" y="6248400"/>
            <a:ext cx="924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AE9258EF-2D63-364D-8239-4392A25CA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D8D97-76A8-6543-8ABD-BF555CA4AE7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0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AD95995D-F9FE-B244-8585-C712257F9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C135C347-6C3D-1849-A366-3E158E21E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6FC38459-CD94-A544-898F-17560F2DA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9DA9C-F9B4-A44C-AF40-881ABD2D5A73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242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41475"/>
            <a:ext cx="508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1475"/>
            <a:ext cx="508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A1DB5770-327F-C541-8BB3-C6266DF8F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B253390D-DE4D-BB4C-890C-1BDB6C821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9B349730-5B32-4943-AE93-26EAEF5A7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04D22-6D4E-DD47-8C6E-83F14EE59EE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46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F190C899-03E7-B84D-BEA0-982DBF701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="" xmlns:a16="http://schemas.microsoft.com/office/drawing/2014/main" id="{E213219B-189E-BC43-8C2B-FE24C71E3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="" xmlns:a16="http://schemas.microsoft.com/office/drawing/2014/main" id="{4D3E8278-F17A-2C47-97DD-A600FAF531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C4C27-28C9-5649-A65C-78FA363C2BE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506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="" xmlns:a16="http://schemas.microsoft.com/office/drawing/2014/main" id="{ECBA2177-0617-C74C-9AEF-9F4F9E59D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ACBB6DCF-DDA1-0C43-8688-8F9F7B34E7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F643F417-22AD-E548-BA06-73EA1E358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99C42-2AF9-254B-B5FC-53E1FAC03E6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3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1476"/>
            <a:ext cx="10363200" cy="43783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12FD7E58-77EC-CB4D-AE68-F127ED1675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F040ECA2-C6BA-874C-B8D8-87EE391ED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800" y="6248400"/>
            <a:ext cx="924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AE9258EF-2D63-364D-8239-4392A25CA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D8D97-76A8-6543-8ABD-BF555CA4AE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967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="" xmlns:a16="http://schemas.microsoft.com/office/drawing/2014/main" id="{6DEA378A-6A59-154C-BD79-C45CFEB388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="" xmlns:a16="http://schemas.microsoft.com/office/drawing/2014/main" id="{C19E7D1F-2BB8-714E-A8A6-C89E409CC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F908797A-FFCD-804D-B4AE-91D49DD1B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D3F4C-BB97-074A-8721-A01129002AA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79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837A726D-FE95-BA40-A59A-AE8C7E5E52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6FC7794E-AB4B-B141-BBB1-048A440FB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80511667-9EE7-FC45-817A-FD07788FF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115ED-9597-124C-8007-7DE66804D49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68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26C8C5F1-D76C-6845-801B-81A803213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6BE5AC05-598B-6D4D-B0E1-DD8B4A28E4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9079DC16-0A43-2242-B2B9-E27B6646B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E9311-50FF-6E47-8029-5DFFAAE84EA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28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2A703012-CDF8-2B44-AFFB-87A2073F8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BAD4692F-E047-324B-AC57-597B6E38F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31EE7364-2B86-AB4B-9E4F-EDFF4816D9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FB417-8C60-0A4E-B7B1-67A894FB542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7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6713C130-8B16-5440-9E59-709CA4510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D04688A4-1B60-C44B-9E45-506043B1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73C812D6-B246-6041-BD17-21C9B5666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8D64-2395-8D45-8573-0945DDD03BF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8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41475"/>
            <a:ext cx="508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1475"/>
            <a:ext cx="508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0A1EF0EC-8424-8141-B4E7-841C8D883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B453BD4C-3DD5-D84A-9133-3928241024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CC4A99A2-D340-E44C-907B-62F6E1AD8A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A5042-4531-A241-8168-8058F67DE16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40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41476"/>
            <a:ext cx="5080000" cy="2151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41476"/>
            <a:ext cx="5080000" cy="2151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44938"/>
            <a:ext cx="10363200" cy="2151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84527BE6-E692-A04D-B872-D07470C4C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="" xmlns:a16="http://schemas.microsoft.com/office/drawing/2014/main" id="{8A05218C-EEFF-4144-B8E9-E21002CAB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="" xmlns:a16="http://schemas.microsoft.com/office/drawing/2014/main" id="{11E4B381-092E-D049-9166-07D1D626E0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A2AB0-A1C8-E34B-989E-3CA93403203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2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AD95995D-F9FE-B244-8585-C712257F9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C135C347-6C3D-1849-A366-3E158E21E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6FC38459-CD94-A544-898F-17560F2DA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9DA9C-F9B4-A44C-AF40-881ABD2D5A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40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41475"/>
            <a:ext cx="508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1475"/>
            <a:ext cx="508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A1DB5770-327F-C541-8BB3-C6266DF8F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B253390D-DE4D-BB4C-890C-1BDB6C821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9B349730-5B32-4943-AE93-26EAEF5A7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04D22-6D4E-DD47-8C6E-83F14EE59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0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F190C899-03E7-B84D-BEA0-982DBF701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E213219B-189E-BC43-8C2B-FE24C71E3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4D3E8278-F17A-2C47-97DD-A600FAF531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C4C27-28C9-5649-A65C-78FA363C2B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83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xmlns="" id="{ECBA2177-0617-C74C-9AEF-9F4F9E59D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ACBB6DCF-DDA1-0C43-8688-8F9F7B34E7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F643F417-22AD-E548-BA06-73EA1E358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99C42-2AF9-254B-B5FC-53E1FAC03E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10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6DEA378A-6A59-154C-BD79-C45CFEB388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C19E7D1F-2BB8-714E-A8A6-C89E409CC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F908797A-FFCD-804D-B4AE-91D49DD1B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D3F4C-BB97-074A-8721-A01129002A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08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837A726D-FE95-BA40-A59A-AE8C7E5E52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6FC7794E-AB4B-B141-BBB1-048A440FB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80511667-9EE7-FC45-817A-FD07788FF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115ED-9597-124C-8007-7DE66804D4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89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26C8C5F1-D76C-6845-801B-81A803213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6BE5AC05-598B-6D4D-B0E1-DD8B4A28E4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9079DC16-0A43-2242-B2B9-E27B6646B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E9311-50FF-6E47-8029-5DFFAAE84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60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xmlns="" id="{0F60F9BF-4F81-B840-8C83-CFB91A6F49D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305117" cy="6173788"/>
            <a:chOff x="0" y="0"/>
            <a:chExt cx="5341" cy="3889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xmlns="" id="{75710947-5380-4748-A67B-5B1DAD824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4" name="Freeform 4">
              <a:extLst>
                <a:ext uri="{FF2B5EF4-FFF2-40B4-BE49-F238E27FC236}">
                  <a16:creationId xmlns:a16="http://schemas.microsoft.com/office/drawing/2014/main" xmlns="" id="{B1E31281-B916-ED45-AE23-D1EE97436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xmlns="" id="{22BE56E8-4CA9-4C40-9375-D3B508BBE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6" name="Freeform 6">
              <a:extLst>
                <a:ext uri="{FF2B5EF4-FFF2-40B4-BE49-F238E27FC236}">
                  <a16:creationId xmlns:a16="http://schemas.microsoft.com/office/drawing/2014/main" xmlns="" id="{A628E018-3943-A044-BC9E-59B213687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729095" name="Rectangle 7">
            <a:extLst>
              <a:ext uri="{FF2B5EF4-FFF2-40B4-BE49-F238E27FC236}">
                <a16:creationId xmlns:a16="http://schemas.microsoft.com/office/drawing/2014/main" xmlns="" id="{80F8FA8C-B723-C843-84F8-8FDFE46ED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29096" name="Rectangle 8">
            <a:extLst>
              <a:ext uri="{FF2B5EF4-FFF2-40B4-BE49-F238E27FC236}">
                <a16:creationId xmlns:a16="http://schemas.microsoft.com/office/drawing/2014/main" xmlns="" id="{74CE9FA7-F9DB-2341-B3FD-54ECA0D0C9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9097" name="Rectangle 9">
            <a:extLst>
              <a:ext uri="{FF2B5EF4-FFF2-40B4-BE49-F238E27FC236}">
                <a16:creationId xmlns:a16="http://schemas.microsoft.com/office/drawing/2014/main" xmlns="" id="{128D82CA-ED5C-B84F-85AD-14C35CAE59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368" y="6173788"/>
            <a:ext cx="983403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29098" name="Rectangle 10">
            <a:extLst>
              <a:ext uri="{FF2B5EF4-FFF2-40B4-BE49-F238E27FC236}">
                <a16:creationId xmlns:a16="http://schemas.microsoft.com/office/drawing/2014/main" xmlns="" id="{C2228C18-50A4-494A-8A20-F2D1097B82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/>
            </a:lvl1pPr>
          </a:lstStyle>
          <a:p>
            <a:fld id="{2DAE4FA8-FD81-364E-A695-96ABC39321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29099" name="Rectangle 11">
            <a:extLst>
              <a:ext uri="{FF2B5EF4-FFF2-40B4-BE49-F238E27FC236}">
                <a16:creationId xmlns:a16="http://schemas.microsoft.com/office/drawing/2014/main" xmlns="" id="{95AC04BD-9089-5148-8AC0-47DBDE90F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41475"/>
            <a:ext cx="10363200" cy="4454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xmlns="" id="{8B41BC42-F898-6741-A10E-416157BA49A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044756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="" xmlns:a16="http://schemas.microsoft.com/office/drawing/2014/main" id="{0F60F9BF-4F81-B840-8C83-CFB91A6F49D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305117" cy="6173788"/>
            <a:chOff x="0" y="0"/>
            <a:chExt cx="5341" cy="3889"/>
          </a:xfrm>
        </p:grpSpPr>
        <p:sp>
          <p:nvSpPr>
            <p:cNvPr id="1033" name="Freeform 3">
              <a:extLst>
                <a:ext uri="{FF2B5EF4-FFF2-40B4-BE49-F238E27FC236}">
                  <a16:creationId xmlns="" xmlns:a16="http://schemas.microsoft.com/office/drawing/2014/main" id="{75710947-5380-4748-A67B-5B1DAD824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4" name="Freeform 4">
              <a:extLst>
                <a:ext uri="{FF2B5EF4-FFF2-40B4-BE49-F238E27FC236}">
                  <a16:creationId xmlns="" xmlns:a16="http://schemas.microsoft.com/office/drawing/2014/main" id="{B1E31281-B916-ED45-AE23-D1EE97436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5" name="Freeform 5">
              <a:extLst>
                <a:ext uri="{FF2B5EF4-FFF2-40B4-BE49-F238E27FC236}">
                  <a16:creationId xmlns="" xmlns:a16="http://schemas.microsoft.com/office/drawing/2014/main" id="{22BE56E8-4CA9-4C40-9375-D3B508BBE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6" name="Freeform 6">
              <a:extLst>
                <a:ext uri="{FF2B5EF4-FFF2-40B4-BE49-F238E27FC236}">
                  <a16:creationId xmlns="" xmlns:a16="http://schemas.microsoft.com/office/drawing/2014/main" id="{A628E018-3943-A044-BC9E-59B213687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729095" name="Rectangle 7">
            <a:extLst>
              <a:ext uri="{FF2B5EF4-FFF2-40B4-BE49-F238E27FC236}">
                <a16:creationId xmlns="" xmlns:a16="http://schemas.microsoft.com/office/drawing/2014/main" id="{80F8FA8C-B723-C843-84F8-8FDFE46ED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29096" name="Rectangle 8">
            <a:extLst>
              <a:ext uri="{FF2B5EF4-FFF2-40B4-BE49-F238E27FC236}">
                <a16:creationId xmlns="" xmlns:a16="http://schemas.microsoft.com/office/drawing/2014/main" id="{74CE9FA7-F9DB-2341-B3FD-54ECA0D0C9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29097" name="Rectangle 9">
            <a:extLst>
              <a:ext uri="{FF2B5EF4-FFF2-40B4-BE49-F238E27FC236}">
                <a16:creationId xmlns="" xmlns:a16="http://schemas.microsoft.com/office/drawing/2014/main" id="{128D82CA-ED5C-B84F-85AD-14C35CAE59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368" y="6173788"/>
            <a:ext cx="983403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(c) 2021 by Peter M. Sandman -- for more information see www.psandman.com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29098" name="Rectangle 10">
            <a:extLst>
              <a:ext uri="{FF2B5EF4-FFF2-40B4-BE49-F238E27FC236}">
                <a16:creationId xmlns="" xmlns:a16="http://schemas.microsoft.com/office/drawing/2014/main" id="{C2228C18-50A4-494A-8A20-F2D1097B82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/>
            </a:lvl1pPr>
          </a:lstStyle>
          <a:p>
            <a:fld id="{2DAE4FA8-FD81-364E-A695-96ABC393213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29099" name="Rectangle 11">
            <a:extLst>
              <a:ext uri="{FF2B5EF4-FFF2-40B4-BE49-F238E27FC236}">
                <a16:creationId xmlns="" xmlns:a16="http://schemas.microsoft.com/office/drawing/2014/main" id="{95AC04BD-9089-5148-8AC0-47DBDE90F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41475"/>
            <a:ext cx="10363200" cy="4454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Line 12">
            <a:extLst>
              <a:ext uri="{FF2B5EF4-FFF2-40B4-BE49-F238E27FC236}">
                <a16:creationId xmlns="" xmlns:a16="http://schemas.microsoft.com/office/drawing/2014/main" id="{8B41BC42-F898-6741-A10E-416157BA49A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2270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andman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Risk = Hazard + Outrage:</a:t>
            </a:r>
            <a:br>
              <a:rPr lang="en-US" sz="3600" dirty="0" smtClean="0"/>
            </a:br>
            <a:r>
              <a:rPr lang="en-US" sz="3600" dirty="0" smtClean="0"/>
              <a:t>Some Risk Communication Basics</a:t>
            </a:r>
            <a:br>
              <a:rPr lang="en-US" sz="3600" dirty="0" smtClean="0"/>
            </a:br>
            <a:r>
              <a:rPr lang="en-US" sz="3600" dirty="0" smtClean="0"/>
              <a:t>(and some COVID </a:t>
            </a:r>
            <a:r>
              <a:rPr lang="en-US" sz="3600" dirty="0" smtClean="0"/>
              <a:t>and H5N1 comments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FFFF00"/>
              </a:buClr>
              <a:buNone/>
              <a:defRPr/>
            </a:pPr>
            <a:endParaRPr lang="en-GB" sz="2000" dirty="0" smtClean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endParaRPr lang="en-GB" sz="2000" dirty="0" smtClean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 smtClean="0">
                <a:solidFill>
                  <a:srgbClr val="FFFFFF"/>
                </a:solidFill>
                <a:effectLst/>
              </a:rPr>
              <a:t>Peter </a:t>
            </a:r>
            <a:r>
              <a:rPr lang="en-GB" sz="2000" dirty="0">
                <a:solidFill>
                  <a:srgbClr val="FFFFFF"/>
                </a:solidFill>
                <a:effectLst/>
              </a:rPr>
              <a:t>M. Sandman, Ph.D.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>
                <a:solidFill>
                  <a:srgbClr val="FFFFFF"/>
                </a:solidFill>
                <a:effectLst/>
              </a:rPr>
              <a:t>(mostly retired risk communication consultant, Brooklyn, NY, USA) </a:t>
            </a:r>
          </a:p>
          <a:p>
            <a:pPr marL="0" lvl="0" indent="0" algn="ctr">
              <a:buClr>
                <a:srgbClr val="FFFF00"/>
              </a:buClr>
              <a:buNone/>
              <a:defRPr/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>
                <a:solidFill>
                  <a:srgbClr val="FFFFFF"/>
                </a:solidFill>
                <a:effectLst/>
              </a:rPr>
              <a:t>(for more along these lines, see </a:t>
            </a:r>
            <a:r>
              <a:rPr lang="en-GB" sz="2000" u="sng" dirty="0">
                <a:solidFill>
                  <a:srgbClr val="FFFF00"/>
                </a:solidFill>
                <a:effectLst/>
                <a:hlinkClick r:id="rId2"/>
              </a:rPr>
              <a:t>www.psandman.com</a:t>
            </a:r>
            <a:r>
              <a:rPr lang="en-GB" sz="2000" dirty="0">
                <a:solidFill>
                  <a:srgbClr val="FFFFFF"/>
                </a:solidFill>
                <a:effectLst/>
              </a:rPr>
              <a:t>)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endParaRPr lang="en-GB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>
                <a:solidFill>
                  <a:srgbClr val="FFFFFF"/>
                </a:solidFill>
                <a:effectLst/>
              </a:rPr>
              <a:t> 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</a:pPr>
            <a:r>
              <a:rPr lang="en-US" sz="2000" dirty="0">
                <a:effectLst/>
              </a:rPr>
              <a:t>PUBH </a:t>
            </a:r>
            <a:r>
              <a:rPr lang="en-US" sz="2000" dirty="0" smtClean="0">
                <a:effectLst/>
              </a:rPr>
              <a:t>6182-00 – Emerging Infectious </a:t>
            </a:r>
            <a:r>
              <a:rPr lang="en-US" sz="2000" dirty="0">
                <a:effectLst/>
              </a:rPr>
              <a:t>Diseases: Current Issues, Policies and </a:t>
            </a:r>
            <a:r>
              <a:rPr lang="en-US" sz="2000" dirty="0" smtClean="0">
                <a:effectLst/>
              </a:rPr>
              <a:t>Controversies</a:t>
            </a:r>
            <a:endParaRPr lang="en-US" sz="2000" dirty="0" smtClean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</a:pPr>
            <a:r>
              <a:rPr lang="en-US" sz="2000" dirty="0" smtClean="0">
                <a:solidFill>
                  <a:srgbClr val="FFFFFF"/>
                </a:solidFill>
                <a:effectLst/>
              </a:rPr>
              <a:t>University of Minnesota School of Public Health</a:t>
            </a:r>
          </a:p>
          <a:p>
            <a:pPr marL="0" lvl="0" indent="0" algn="ctr">
              <a:buClr>
                <a:srgbClr val="FFFF00"/>
              </a:buClr>
              <a:buNone/>
            </a:pPr>
            <a:r>
              <a:rPr lang="en-US" sz="2000" dirty="0" smtClean="0">
                <a:solidFill>
                  <a:srgbClr val="FFFFFF"/>
                </a:solidFill>
                <a:effectLst/>
              </a:rPr>
              <a:t>February </a:t>
            </a:r>
            <a:r>
              <a:rPr lang="en-US" sz="2000" dirty="0" smtClean="0">
                <a:solidFill>
                  <a:srgbClr val="FFFFFF"/>
                </a:solidFill>
                <a:effectLst/>
              </a:rPr>
              <a:t>10, 2025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0" y="6248400"/>
            <a:ext cx="9245600" cy="457200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Copyright (c) </a:t>
            </a:r>
            <a:r>
              <a:rPr lang="en-US" sz="1400" dirty="0" smtClean="0"/>
              <a:t>2025 </a:t>
            </a:r>
            <a:r>
              <a:rPr lang="en-US" sz="1400" dirty="0" smtClean="0"/>
              <a:t>by Peter M. Sandman -- for more information see www.psandman.com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1059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xmlns="" id="{03D6DAEB-654D-434B-A6B6-26631DC7484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-1828800" y="533400"/>
            <a:ext cx="411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800">
                <a:solidFill>
                  <a:srgbClr val="0066FF"/>
                </a:solidFill>
              </a:rPr>
              <a:t>….</a:t>
            </a:r>
          </a:p>
        </p:txBody>
      </p:sp>
      <p:sp>
        <p:nvSpPr>
          <p:cNvPr id="24579" name="Line 3">
            <a:extLst>
              <a:ext uri="{FF2B5EF4-FFF2-40B4-BE49-F238E27FC236}">
                <a16:creationId xmlns:a16="http://schemas.microsoft.com/office/drawing/2014/main" xmlns="" id="{8C6E53DF-EAEA-194E-9908-441AC5EDE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1"/>
            <a:ext cx="0" cy="4602163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4580" name="Line 4">
            <a:extLst>
              <a:ext uri="{FF2B5EF4-FFF2-40B4-BE49-F238E27FC236}">
                <a16:creationId xmlns:a16="http://schemas.microsoft.com/office/drawing/2014/main" xmlns="" id="{C5FDFC1D-C2A6-9F4B-BB6C-D1B0502AB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516563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xmlns="" id="{6B436B8E-EB94-2B4D-BD93-94A2C45F2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1" y="5716588"/>
            <a:ext cx="16875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4582" name="Oval 8">
            <a:extLst>
              <a:ext uri="{FF2B5EF4-FFF2-40B4-BE49-F238E27FC236}">
                <a16:creationId xmlns:a16="http://schemas.microsoft.com/office/drawing/2014/main" xmlns="" id="{5087A515-5A91-DF49-BB67-088088B7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3189288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2400" b="1">
                <a:solidFill>
                  <a:srgbClr val="000000"/>
                </a:solidFill>
                <a:latin typeface="Arial" panose="020B0604020202020204" pitchFamily="34" charset="0"/>
              </a:rPr>
              <a:t>Precaution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Advocacy</a:t>
            </a:r>
          </a:p>
        </p:txBody>
      </p:sp>
      <p:sp>
        <p:nvSpPr>
          <p:cNvPr id="24583" name="AutoShape 11">
            <a:extLst>
              <a:ext uri="{FF2B5EF4-FFF2-40B4-BE49-F238E27FC236}">
                <a16:creationId xmlns:a16="http://schemas.microsoft.com/office/drawing/2014/main" xmlns="" id="{3FC72791-8A57-3D48-9AEE-CD4A912C1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4" y="2012951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817164" name="Rectangle 12">
            <a:extLst>
              <a:ext uri="{FF2B5EF4-FFF2-40B4-BE49-F238E27FC236}">
                <a16:creationId xmlns:a16="http://schemas.microsoft.com/office/drawing/2014/main" xmlns="" id="{61B0DD37-8215-244B-A815-3ADB856F5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5516563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800">
                <a:solidFill>
                  <a:srgbClr val="003399"/>
                </a:solidFill>
                <a:ea typeface="+mj-ea"/>
              </a:rPr>
              <a:t>ower right hand circle, arrow</a:t>
            </a:r>
            <a:endParaRPr lang="en-US" altLang="en-US" sz="800" dirty="0">
              <a:solidFill>
                <a:srgbClr val="003399"/>
              </a:solidFill>
              <a:ea typeface="+mj-ea"/>
            </a:endParaRPr>
          </a:p>
        </p:txBody>
      </p:sp>
      <p:sp>
        <p:nvSpPr>
          <p:cNvPr id="817165" name="Rectangle 13">
            <a:extLst>
              <a:ext uri="{FF2B5EF4-FFF2-40B4-BE49-F238E27FC236}">
                <a16:creationId xmlns:a16="http://schemas.microsoft.com/office/drawing/2014/main" xmlns="" id="{C18961B4-95FE-3245-BC0F-129A53FFF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38600" y="228600"/>
            <a:ext cx="6629400" cy="83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800">
                <a:solidFill>
                  <a:schemeClr val="bg1"/>
                </a:solidFill>
                <a:ea typeface="+mn-ea"/>
              </a:rPr>
              <a:t>.</a:t>
            </a:r>
            <a:endParaRPr lang="en-US" altLang="en-US" sz="800" dirty="0">
              <a:solidFill>
                <a:schemeClr val="bg1"/>
              </a:solidFill>
              <a:ea typeface="+mn-ea"/>
            </a:endParaRPr>
          </a:p>
        </p:txBody>
      </p:sp>
      <p:sp>
        <p:nvSpPr>
          <p:cNvPr id="24586" name="Text Box 14">
            <a:extLst>
              <a:ext uri="{FF2B5EF4-FFF2-40B4-BE49-F238E27FC236}">
                <a16:creationId xmlns:a16="http://schemas.microsoft.com/office/drawing/2014/main" xmlns="" id="{09717363-6949-654E-9A3F-70EFD7DE1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1143000"/>
            <a:ext cx="47307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UTRAGE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Slide Number Placeholder 2">
            <a:extLst>
              <a:ext uri="{FF2B5EF4-FFF2-40B4-BE49-F238E27FC236}">
                <a16:creationId xmlns:a16="http://schemas.microsoft.com/office/drawing/2014/main" xmlns="" id="{81E2B580-40A3-D14C-9798-D9F8BA7E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511A514D-A70A-9649-8F57-2099E639962B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4588" name="Footer Placeholder 4">
            <a:extLst>
              <a:ext uri="{FF2B5EF4-FFF2-40B4-BE49-F238E27FC236}">
                <a16:creationId xmlns:a16="http://schemas.microsoft.com/office/drawing/2014/main" xmlns="" id="{40E7F25C-2237-A742-8AA1-9B5D9392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454775"/>
            <a:ext cx="69342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 smtClean="0">
                <a:solidFill>
                  <a:srgbClr val="FFFFFF"/>
                </a:solidFill>
              </a:rPr>
              <a:t>by </a:t>
            </a:r>
            <a:r>
              <a:rPr lang="en-US" altLang="en-US" sz="1400" dirty="0">
                <a:solidFill>
                  <a:srgbClr val="FFFFFF"/>
                </a:solidFill>
              </a:rPr>
              <a:t>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426092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37E7D-1A4D-EB4D-A153-CCF8D17F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219200"/>
          </a:xfrm>
        </p:spPr>
        <p:txBody>
          <a:bodyPr/>
          <a:lstStyle/>
          <a:p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 smtClean="0">
                <a:effectLst/>
              </a:rPr>
              <a:t>Pandemic Precaution </a:t>
            </a:r>
            <a:r>
              <a:rPr lang="en-US" sz="3200" b="1" dirty="0">
                <a:effectLst/>
              </a:rPr>
              <a:t>Advocacy</a:t>
            </a:r>
            <a:br>
              <a:rPr lang="en-US" sz="3200" b="1" dirty="0">
                <a:effectLst/>
              </a:rPr>
            </a:br>
            <a:r>
              <a:rPr lang="en-US" sz="3200" b="1" dirty="0">
                <a:effectLst/>
              </a:rPr>
              <a:t>(when hazard exceeds outrage)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0251AB-4F2A-E140-824E-C33724621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9076"/>
            <a:ext cx="10363200" cy="4848224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 smtClean="0">
                <a:effectLst/>
              </a:rPr>
              <a:t>Obviously crucial in the early months of </a:t>
            </a:r>
            <a:r>
              <a:rPr lang="en-US" sz="2000" dirty="0" smtClean="0">
                <a:effectLst/>
              </a:rPr>
              <a:t>any pandemic.  In the early COVID months, </a:t>
            </a:r>
            <a:r>
              <a:rPr lang="en-US" sz="2000" dirty="0" smtClean="0">
                <a:effectLst/>
              </a:rPr>
              <a:t>most officials unwisely did outrage management (gave false reassurance) instead</a:t>
            </a:r>
            <a:r>
              <a:rPr lang="en-US" sz="2000" dirty="0" smtClean="0">
                <a:effectLst/>
              </a:rPr>
              <a:t>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000" dirty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 smtClean="0">
                <a:effectLst/>
              </a:rPr>
              <a:t>Crucial pre-pandemic too.  But what if you’re wrong?  Wrong again and again?  (See H5N1.)</a:t>
            </a:r>
            <a:endParaRPr lang="en-US" sz="2000" dirty="0" smtClean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000" dirty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 smtClean="0">
                <a:effectLst/>
              </a:rPr>
              <a:t>Important also when people overestimate good news (e.g. relax too much after vaccination) or underestimate bad news (e.g. shrug off a new variant). </a:t>
            </a:r>
            <a:r>
              <a:rPr lang="en-US" sz="2000" dirty="0" smtClean="0">
                <a:effectLst/>
              </a:rPr>
              <a:t> By 2025 most </a:t>
            </a:r>
            <a:r>
              <a:rPr lang="en-US" sz="2000" dirty="0" smtClean="0">
                <a:effectLst/>
              </a:rPr>
              <a:t>people are “done” with </a:t>
            </a:r>
            <a:r>
              <a:rPr lang="en-US" sz="2000" dirty="0" smtClean="0">
                <a:effectLst/>
              </a:rPr>
              <a:t>COVID, and the risk is genuinely lower.  Time to stop “warning” them?  Or not?</a:t>
            </a:r>
            <a:endParaRPr lang="en-US" sz="2000" dirty="0" smtClean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000" dirty="0" smtClean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 smtClean="0">
                <a:effectLst/>
              </a:rPr>
              <a:t>Beware the risk of mistaking outrage at </a:t>
            </a:r>
            <a:r>
              <a:rPr lang="en-US" sz="2000" dirty="0" smtClean="0">
                <a:effectLst/>
              </a:rPr>
              <a:t>precautions </a:t>
            </a:r>
            <a:r>
              <a:rPr lang="en-US" sz="2000" dirty="0" smtClean="0">
                <a:effectLst/>
              </a:rPr>
              <a:t>for apathy about </a:t>
            </a:r>
            <a:r>
              <a:rPr lang="en-US" sz="2000" dirty="0" smtClean="0">
                <a:effectLst/>
              </a:rPr>
              <a:t>the hazard.  </a:t>
            </a:r>
            <a:r>
              <a:rPr lang="en-US" sz="2000" dirty="0" smtClean="0">
                <a:effectLst/>
              </a:rPr>
              <a:t>And beware the risk of mistaking denial (when unbearably high outrage trips an emotional circuit-breaker) for apathy.</a:t>
            </a:r>
          </a:p>
          <a:p>
            <a:pPr>
              <a:buSzPct val="100000"/>
              <a:buFont typeface="+mj-lt"/>
              <a:buAutoNum type="arabicPeriod"/>
            </a:pPr>
            <a:endParaRPr lang="en-US" sz="1400" dirty="0" smtClean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 smtClean="0">
                <a:effectLst/>
              </a:rPr>
              <a:t>Etc</a:t>
            </a:r>
            <a:r>
              <a:rPr lang="en-US" sz="2000" dirty="0">
                <a:effectLst/>
              </a:rPr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3C95D07-654F-0943-9347-30B48923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/>
              <a:t>Copyright (c) </a:t>
            </a:r>
            <a:r>
              <a:rPr lang="en-US" sz="1400" dirty="0" smtClean="0"/>
              <a:t>2025 </a:t>
            </a:r>
            <a:r>
              <a:rPr lang="en-US" sz="1400" dirty="0"/>
              <a:t>by Peter M. Sandman -- for more information see www.psandman.com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350C63-3765-8A48-AF9A-8FA7DBCC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11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2743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xmlns="" id="{C83E6ECD-212E-9E47-AE8A-8F546478D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76200"/>
            <a:ext cx="6858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800">
                <a:solidFill>
                  <a:srgbClr val="0066FF"/>
                </a:solidFill>
              </a:rPr>
              <a:t>.</a:t>
            </a:r>
          </a:p>
        </p:txBody>
      </p:sp>
      <p:sp>
        <p:nvSpPr>
          <p:cNvPr id="25603" name="Line 3">
            <a:extLst>
              <a:ext uri="{FF2B5EF4-FFF2-40B4-BE49-F238E27FC236}">
                <a16:creationId xmlns:a16="http://schemas.microsoft.com/office/drawing/2014/main" xmlns="" id="{70E605C9-BF2B-DA49-87A9-EB1C1E3C95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5213" y="530225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xmlns="" id="{DAAC5F2F-8DF6-5241-9564-DAC00DB0EC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5213" y="5508625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xmlns="" id="{23550F3E-89E8-4447-B763-C4F8C5FE5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1" y="5608638"/>
            <a:ext cx="16875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5606" name="Oval 7">
            <a:extLst>
              <a:ext uri="{FF2B5EF4-FFF2-40B4-BE49-F238E27FC236}">
                <a16:creationId xmlns:a16="http://schemas.microsoft.com/office/drawing/2014/main" xmlns="" id="{01DED4AD-8FD7-B140-9C95-E1B95A1E3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21920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Outrage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Management</a:t>
            </a:r>
          </a:p>
        </p:txBody>
      </p:sp>
      <p:sp>
        <p:nvSpPr>
          <p:cNvPr id="25607" name="Oval 8">
            <a:extLst>
              <a:ext uri="{FF2B5EF4-FFF2-40B4-BE49-F238E27FC236}">
                <a16:creationId xmlns:a16="http://schemas.microsoft.com/office/drawing/2014/main" xmlns="" id="{0464E6AA-D480-ED49-ADBC-A2BEC8DD4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282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Precaution</a:t>
            </a:r>
            <a:r>
              <a:rPr lang="en-US" altLang="ja-JP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  <a:endParaRPr lang="en-US" altLang="ja-JP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7226" name="Rectangle 10">
            <a:extLst>
              <a:ext uri="{FF2B5EF4-FFF2-40B4-BE49-F238E27FC236}">
                <a16:creationId xmlns:a16="http://schemas.microsoft.com/office/drawing/2014/main" xmlns="" id="{BA05371A-6B4A-2C4C-8773-1D38178A1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-458788"/>
            <a:ext cx="77724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25609" name="Text Box 11">
            <a:extLst>
              <a:ext uri="{FF2B5EF4-FFF2-40B4-BE49-F238E27FC236}">
                <a16:creationId xmlns:a16="http://schemas.microsoft.com/office/drawing/2014/main" xmlns="" id="{B32EA13F-947F-1645-B8F4-98DE483A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1143001"/>
            <a:ext cx="473075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5610" name="Slide Number Placeholder 2">
            <a:extLst>
              <a:ext uri="{FF2B5EF4-FFF2-40B4-BE49-F238E27FC236}">
                <a16:creationId xmlns:a16="http://schemas.microsoft.com/office/drawing/2014/main" xmlns="" id="{4DEFA0BE-8FDB-3443-9F58-318EBB108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8139B59B-2C96-654D-85CB-8FCDCAF3D22A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5611" name="Footer Placeholder 4">
            <a:extLst>
              <a:ext uri="{FF2B5EF4-FFF2-40B4-BE49-F238E27FC236}">
                <a16:creationId xmlns:a16="http://schemas.microsoft.com/office/drawing/2014/main" xmlns="" id="{0564B044-6713-664F-AA75-7CBCF809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7400" y="6173788"/>
            <a:ext cx="7391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62738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xmlns="" id="{F6BAB3C4-60DE-8441-9119-64FDAB116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76200"/>
            <a:ext cx="6858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80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26627" name="Line 3">
            <a:extLst>
              <a:ext uri="{FF2B5EF4-FFF2-40B4-BE49-F238E27FC236}">
                <a16:creationId xmlns:a16="http://schemas.microsoft.com/office/drawing/2014/main" xmlns="" id="{C92B4408-228B-914D-B3FE-60C6A1A085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xmlns="" id="{4B108984-BC37-2A41-91A6-1C63DABC5E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xmlns="" id="{870DAF27-05E0-0341-BBE0-0EBF389A0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6630" name="Oval 7">
            <a:extLst>
              <a:ext uri="{FF2B5EF4-FFF2-40B4-BE49-F238E27FC236}">
                <a16:creationId xmlns:a16="http://schemas.microsoft.com/office/drawing/2014/main" xmlns="" id="{578BE76C-E904-FC4A-B543-51B2C1E87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21920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Outrage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Management</a:t>
            </a:r>
          </a:p>
        </p:txBody>
      </p:sp>
      <p:sp>
        <p:nvSpPr>
          <p:cNvPr id="26631" name="Oval 8">
            <a:extLst>
              <a:ext uri="{FF2B5EF4-FFF2-40B4-BE49-F238E27FC236}">
                <a16:creationId xmlns:a16="http://schemas.microsoft.com/office/drawing/2014/main" xmlns="" id="{97145BC3-CE61-9041-BA48-CEFFFA24B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63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Precaution</a:t>
            </a:r>
            <a:r>
              <a:rPr lang="en-US" altLang="ja-JP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  <a:endParaRPr lang="en-US" altLang="ja-JP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7226" name="Rectangle 10">
            <a:extLst>
              <a:ext uri="{FF2B5EF4-FFF2-40B4-BE49-F238E27FC236}">
                <a16:creationId xmlns:a16="http://schemas.microsoft.com/office/drawing/2014/main" xmlns="" id="{1B68F539-5D42-744C-9339-055F2137B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H="1">
            <a:off x="8848725" y="504825"/>
            <a:ext cx="8382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26633" name="Text Box 11">
            <a:extLst>
              <a:ext uri="{FF2B5EF4-FFF2-40B4-BE49-F238E27FC236}">
                <a16:creationId xmlns:a16="http://schemas.microsoft.com/office/drawing/2014/main" xmlns="" id="{7A063471-54F1-7041-8916-D53B841DF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1143001"/>
            <a:ext cx="473075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6634" name="AutoShape 11">
            <a:extLst>
              <a:ext uri="{FF2B5EF4-FFF2-40B4-BE49-F238E27FC236}">
                <a16:creationId xmlns:a16="http://schemas.microsoft.com/office/drawing/2014/main" xmlns="" id="{3A27E939-C0B2-2944-9462-948BE4356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1" y="2336801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6635" name="AutoShape 11">
            <a:extLst>
              <a:ext uri="{FF2B5EF4-FFF2-40B4-BE49-F238E27FC236}">
                <a16:creationId xmlns:a16="http://schemas.microsoft.com/office/drawing/2014/main" xmlns="" id="{CD2730C5-5DED-7D4A-9AD1-CF51DAA93BD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595814" y="3697288"/>
            <a:ext cx="485775" cy="976312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6636" name="Slide Number Placeholder 2">
            <a:extLst>
              <a:ext uri="{FF2B5EF4-FFF2-40B4-BE49-F238E27FC236}">
                <a16:creationId xmlns:a16="http://schemas.microsoft.com/office/drawing/2014/main" xmlns="" id="{BC72EAE9-6F07-944F-A68E-8CEE1322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2E8D806B-2EEF-5046-BD40-949199735A41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6637" name="Footer Placeholder 4">
            <a:extLst>
              <a:ext uri="{FF2B5EF4-FFF2-40B4-BE49-F238E27FC236}">
                <a16:creationId xmlns:a16="http://schemas.microsoft.com/office/drawing/2014/main" xmlns="" id="{49F4EEBA-8FE7-8A4F-8411-0C05478C3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1019269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37E7D-1A4D-EB4D-A153-CCF8D17F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219200"/>
          </a:xfrm>
        </p:spPr>
        <p:txBody>
          <a:bodyPr/>
          <a:lstStyle/>
          <a:p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 smtClean="0">
                <a:effectLst/>
              </a:rPr>
              <a:t>Pandemic Outrage </a:t>
            </a:r>
            <a:r>
              <a:rPr lang="en-US" sz="3200" b="1" dirty="0">
                <a:effectLst/>
              </a:rPr>
              <a:t>Management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b="1" dirty="0">
                <a:effectLst/>
              </a:rPr>
              <a:t>(when outrage exceeds hazard)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0251AB-4F2A-E140-824E-C33724621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00176"/>
            <a:ext cx="10363200" cy="4378325"/>
          </a:xfrm>
        </p:spPr>
        <p:txBody>
          <a:bodyPr/>
          <a:lstStyle/>
          <a:p>
            <a:pPr marL="457200" indent="-457200">
              <a:buSzPct val="100000"/>
              <a:buAutoNum type="arabicPeriod"/>
            </a:pPr>
            <a:r>
              <a:rPr lang="en-US" sz="2000" dirty="0" smtClean="0">
                <a:effectLst/>
              </a:rPr>
              <a:t>Vaccine-hesitant </a:t>
            </a:r>
            <a:r>
              <a:rPr lang="en-US" sz="2000" dirty="0">
                <a:effectLst/>
              </a:rPr>
              <a:t>people fearful of possible side effects or mistrustful of the experts</a:t>
            </a:r>
            <a:r>
              <a:rPr lang="en-US" sz="2000" dirty="0" smtClean="0">
                <a:effectLst/>
              </a:rPr>
              <a:t>.</a:t>
            </a:r>
          </a:p>
          <a:p>
            <a:pPr marL="457200" indent="-457200">
              <a:buSzPct val="100000"/>
              <a:buAutoNum type="arabicPeriod"/>
            </a:pPr>
            <a:endParaRPr lang="en-US" sz="2000" dirty="0" smtClean="0">
              <a:effectLst/>
            </a:endParaRPr>
          </a:p>
          <a:p>
            <a:pPr marL="457200" indent="-457200">
              <a:buSzPct val="100000"/>
              <a:buAutoNum type="arabicPeriod"/>
            </a:pPr>
            <a:r>
              <a:rPr lang="en-US" sz="2000" dirty="0" smtClean="0">
                <a:effectLst/>
              </a:rPr>
              <a:t>Ultimately a big, big deal re COVID: </a:t>
            </a:r>
            <a:r>
              <a:rPr lang="en-US" sz="2000" dirty="0" smtClean="0">
                <a:effectLst/>
              </a:rPr>
              <a:t>outrage at </a:t>
            </a:r>
            <a:r>
              <a:rPr lang="en-US" sz="2000" dirty="0" smtClean="0">
                <a:effectLst/>
              </a:rPr>
              <a:t>precautions </a:t>
            </a:r>
            <a:r>
              <a:rPr lang="en-US" sz="2000" dirty="0" smtClean="0">
                <a:effectLst/>
              </a:rPr>
              <a:t>(vaccines, lockdowns, masks, etc.); at nanny state interference in personal autonomy; </a:t>
            </a:r>
            <a:r>
              <a:rPr lang="en-US" sz="2000" dirty="0" smtClean="0">
                <a:effectLst/>
              </a:rPr>
              <a:t>at prioritizing health over everything else; at </a:t>
            </a:r>
            <a:r>
              <a:rPr lang="en-US" sz="2000" dirty="0" smtClean="0">
                <a:effectLst/>
              </a:rPr>
              <a:t>agencies’ authoritarianism, censorship, contempt, dishonesty, etc.</a:t>
            </a:r>
          </a:p>
          <a:p>
            <a:pPr marL="457200" indent="-457200">
              <a:buSzPct val="100000"/>
              <a:buAutoNum type="arabicPeriod"/>
            </a:pPr>
            <a:endParaRPr lang="en-US" sz="2000" dirty="0">
              <a:effectLst/>
            </a:endParaRPr>
          </a:p>
          <a:p>
            <a:pPr marL="457200" indent="-457200">
              <a:buSzPct val="100000"/>
              <a:buAutoNum type="arabicPeriod"/>
            </a:pPr>
            <a:r>
              <a:rPr lang="en-US" sz="2000" dirty="0" smtClean="0">
                <a:effectLst/>
              </a:rPr>
              <a:t>Political polarization! </a:t>
            </a:r>
            <a:r>
              <a:rPr lang="en-US" sz="2000" dirty="0" smtClean="0">
                <a:effectLst/>
              </a:rPr>
              <a:t>– </a:t>
            </a:r>
            <a:r>
              <a:rPr lang="en-US" sz="2000" dirty="0" smtClean="0">
                <a:effectLst/>
              </a:rPr>
              <a:t>real or exaggerated or imagined grievances against the </a:t>
            </a:r>
            <a:r>
              <a:rPr lang="en-US" sz="2000" dirty="0" smtClean="0">
                <a:effectLst/>
              </a:rPr>
              <a:t>other camp; during COVID, that was </a:t>
            </a:r>
            <a:r>
              <a:rPr lang="en-US" sz="2000" dirty="0" smtClean="0">
                <a:effectLst/>
              </a:rPr>
              <a:t>right-wing outrage at left-leaning agencies</a:t>
            </a:r>
            <a:r>
              <a:rPr lang="en-US" sz="2000" dirty="0" smtClean="0">
                <a:effectLst/>
              </a:rPr>
              <a:t>.  But next time….</a:t>
            </a:r>
            <a:endParaRPr lang="en-US" sz="2000" dirty="0" smtClean="0">
              <a:effectLst/>
            </a:endParaRPr>
          </a:p>
          <a:p>
            <a:pPr marL="457200" indent="-457200">
              <a:buSzPct val="100000"/>
              <a:buAutoNum type="arabicPeriod"/>
            </a:pPr>
            <a:endParaRPr lang="en-US" sz="2000" dirty="0">
              <a:effectLst/>
            </a:endParaRPr>
          </a:p>
          <a:p>
            <a:pPr marL="457200" indent="-457200">
              <a:buSzPct val="100000"/>
              <a:buAutoNum type="arabicPeriod"/>
            </a:pPr>
            <a:r>
              <a:rPr lang="en-US" sz="2000" dirty="0" smtClean="0">
                <a:effectLst/>
              </a:rPr>
              <a:t>Excessively alarmed </a:t>
            </a:r>
            <a:r>
              <a:rPr lang="en-US" sz="2000" dirty="0">
                <a:effectLst/>
              </a:rPr>
              <a:t>people </a:t>
            </a:r>
            <a:r>
              <a:rPr lang="en-US" sz="2000" dirty="0" smtClean="0">
                <a:effectLst/>
              </a:rPr>
              <a:t>resisting relaxation of precautions during lulls, or having </a:t>
            </a:r>
            <a:r>
              <a:rPr lang="en-US" sz="2000" dirty="0">
                <a:effectLst/>
              </a:rPr>
              <a:t>trouble finding their way to a new </a:t>
            </a:r>
            <a:r>
              <a:rPr lang="en-US" sz="2000" dirty="0" smtClean="0">
                <a:effectLst/>
              </a:rPr>
              <a:t>normal, or thinking other people’s “new normal” is premature.</a:t>
            </a:r>
            <a:r>
              <a:rPr lang="en-US" sz="2000" dirty="0">
                <a:effectLst/>
              </a:rPr>
              <a:t> </a:t>
            </a:r>
            <a:endParaRPr lang="en-US" sz="2000" dirty="0" smtClean="0">
              <a:effectLst/>
            </a:endParaRPr>
          </a:p>
          <a:p>
            <a:pPr marL="457200" indent="-457200">
              <a:buSzPct val="100000"/>
              <a:buAutoNum type="arabicPeriod"/>
            </a:pPr>
            <a:endParaRPr lang="en-US" sz="2000" dirty="0">
              <a:effectLst/>
            </a:endParaRPr>
          </a:p>
          <a:p>
            <a:pPr marL="457200" indent="-457200">
              <a:buSzPct val="100000"/>
              <a:buAutoNum type="arabicPeriod"/>
            </a:pPr>
            <a:r>
              <a:rPr lang="en-US" sz="2000" dirty="0" smtClean="0">
                <a:effectLst/>
              </a:rPr>
              <a:t>Etc.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endParaRPr lang="en-US" sz="2000" dirty="0">
              <a:effectLst/>
            </a:endParaRPr>
          </a:p>
          <a:p>
            <a:pPr marL="0" indent="0">
              <a:buNone/>
            </a:pPr>
            <a:endParaRPr lang="en-US" sz="2000" dirty="0">
              <a:effectLst/>
            </a:endParaRPr>
          </a:p>
          <a:p>
            <a:pPr marL="0" indent="0">
              <a:buNone/>
            </a:pPr>
            <a:endParaRPr lang="en-US" sz="2000" dirty="0" smtClean="0">
              <a:effectLst/>
            </a:endParaRPr>
          </a:p>
          <a:p>
            <a:pPr marL="0" indent="0">
              <a:buNone/>
            </a:pPr>
            <a:endParaRPr lang="en-US" sz="1400" dirty="0">
              <a:effectLst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3C95D07-654F-0943-9347-30B48923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/>
              <a:t>Copyright (c) </a:t>
            </a:r>
            <a:r>
              <a:rPr lang="en-US" sz="1400" dirty="0" smtClean="0"/>
              <a:t>2025 </a:t>
            </a:r>
            <a:r>
              <a:rPr lang="en-US" sz="1400" dirty="0"/>
              <a:t>by Peter M. Sandman -- for more information see www.psandman.com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350C63-3765-8A48-AF9A-8FA7DBCC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14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33530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9E1290-D18F-2F4E-B488-E4D4B088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b="1" dirty="0">
                <a:effectLst/>
              </a:rPr>
              <a:t>Twelve Principal Outrage Components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(continued on next slide)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939A5C-7A8F-2A4D-BCE2-3A6CAE5B3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100" y="1651000"/>
            <a:ext cx="7988300" cy="43688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dirty="0">
                <a:latin typeface="Arial" panose="020B0604020202020204" pitchFamily="34" charset="0"/>
              </a:rPr>
              <a:t>“</a:t>
            </a:r>
            <a:r>
              <a:rPr lang="en-US" altLang="ja-JP" dirty="0"/>
              <a:t>safe</a:t>
            </a:r>
            <a:r>
              <a:rPr lang="ja-JP" altLang="en-US" dirty="0">
                <a:latin typeface="Arial" panose="020B0604020202020204" pitchFamily="34" charset="0"/>
              </a:rPr>
              <a:t>”</a:t>
            </a:r>
            <a:r>
              <a:rPr lang="en-US" altLang="ja-JP" dirty="0"/>
              <a:t>				</a:t>
            </a:r>
            <a:r>
              <a:rPr lang="ja-JP" altLang="en-US" dirty="0">
                <a:latin typeface="Arial" panose="020B0604020202020204" pitchFamily="34" charset="0"/>
              </a:rPr>
              <a:t>“</a:t>
            </a:r>
            <a:r>
              <a:rPr lang="en-US" altLang="ja-JP" dirty="0"/>
              <a:t>risky</a:t>
            </a:r>
            <a:r>
              <a:rPr lang="ja-JP" altLang="en-US" dirty="0">
                <a:latin typeface="Arial" panose="020B0604020202020204" pitchFamily="34" charset="0"/>
              </a:rPr>
              <a:t>”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Voluntary				</a:t>
            </a:r>
            <a:r>
              <a:rPr lang="en-US" sz="2800" dirty="0">
                <a:effectLst/>
              </a:rPr>
              <a:t>Coerced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Natural				Industrial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Familiar				Exotic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Not memorable			Memorable</a:t>
            </a:r>
          </a:p>
          <a:p>
            <a:pPr marL="0" indent="0">
              <a:buNone/>
            </a:pPr>
            <a:r>
              <a:rPr lang="en-US" sz="2800" dirty="0"/>
              <a:t>Not dreaded				</a:t>
            </a:r>
            <a:r>
              <a:rPr lang="en-US" sz="2800" dirty="0" smtClean="0"/>
              <a:t>Dreaded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Chronic				Catastrophic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72BF3E-EB0D-8D4F-BB69-B461D1670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/>
              <a:t>Copyright (c) </a:t>
            </a:r>
            <a:r>
              <a:rPr lang="en-US" sz="1400" dirty="0" smtClean="0"/>
              <a:t>2025 </a:t>
            </a:r>
            <a:r>
              <a:rPr lang="en-US" sz="1400" dirty="0"/>
              <a:t>by Peter M. Sandman -- for more information see www.psandman.com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09FC4F5-AF2C-3445-8C88-8A15C0EF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15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72324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9E1290-D18F-2F4E-B488-E4D4B088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b="1" dirty="0">
                <a:effectLst/>
              </a:rPr>
              <a:t>Twelve Principal Outrage Components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(continued from previous slide)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939A5C-7A8F-2A4D-BCE2-3A6CAE5B3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100" y="1663699"/>
            <a:ext cx="9359900" cy="43688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dirty="0">
                <a:latin typeface="Arial" panose="020B0604020202020204" pitchFamily="34" charset="0"/>
              </a:rPr>
              <a:t>“</a:t>
            </a:r>
            <a:r>
              <a:rPr lang="en-US" altLang="ja-JP" dirty="0"/>
              <a:t>safe</a:t>
            </a:r>
            <a:r>
              <a:rPr lang="ja-JP" altLang="en-US" dirty="0">
                <a:latin typeface="Arial" panose="020B0604020202020204" pitchFamily="34" charset="0"/>
              </a:rPr>
              <a:t>”</a:t>
            </a:r>
            <a:r>
              <a:rPr lang="en-US" altLang="ja-JP" dirty="0"/>
              <a:t>				</a:t>
            </a:r>
            <a:r>
              <a:rPr lang="ja-JP" altLang="en-US" dirty="0">
                <a:latin typeface="Arial" panose="020B0604020202020204" pitchFamily="34" charset="0"/>
              </a:rPr>
              <a:t>“</a:t>
            </a:r>
            <a:r>
              <a:rPr lang="en-US" altLang="ja-JP" dirty="0"/>
              <a:t>risky</a:t>
            </a:r>
            <a:r>
              <a:rPr lang="ja-JP" altLang="en-US" dirty="0">
                <a:latin typeface="Arial" panose="020B0604020202020204" pitchFamily="34" charset="0"/>
              </a:rPr>
              <a:t>”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Knowable				Unknowable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Individually controlled		</a:t>
            </a:r>
            <a:r>
              <a:rPr lang="en-US" altLang="en-US" sz="2800" dirty="0" smtClean="0"/>
              <a:t>Controlled </a:t>
            </a:r>
            <a:r>
              <a:rPr lang="en-US" altLang="en-US" sz="2800" dirty="0"/>
              <a:t>by others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Fair					Unfair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2800" dirty="0"/>
              <a:t>Morally irrelevant		</a:t>
            </a:r>
            <a:r>
              <a:rPr lang="en-US" altLang="en-US" sz="2800" dirty="0" smtClean="0"/>
              <a:t>	Morally </a:t>
            </a:r>
            <a:r>
              <a:rPr lang="en-US" altLang="en-US" sz="2800" dirty="0"/>
              <a:t>relevant</a:t>
            </a:r>
          </a:p>
          <a:p>
            <a:pPr marL="0" indent="0">
              <a:buNone/>
            </a:pPr>
            <a:r>
              <a:rPr lang="en-US" sz="2800" dirty="0"/>
              <a:t>Trustworthy sources		Untrustworthy sources</a:t>
            </a:r>
          </a:p>
          <a:p>
            <a:pPr marL="0" indent="0">
              <a:buNone/>
            </a:pPr>
            <a:r>
              <a:rPr lang="en-US" sz="2800" dirty="0"/>
              <a:t>Responsive process		Unresponsive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72BF3E-EB0D-8D4F-BB69-B461D1670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/>
              <a:t>Copyright (c) </a:t>
            </a:r>
            <a:r>
              <a:rPr lang="en-US" sz="1400" dirty="0" smtClean="0"/>
              <a:t>2025 </a:t>
            </a:r>
            <a:r>
              <a:rPr lang="en-US" sz="1400" dirty="0" smtClean="0"/>
              <a:t>by </a:t>
            </a:r>
            <a:r>
              <a:rPr lang="en-US" sz="1400" dirty="0"/>
              <a:t>Peter M. Sandman -- for more information see www.psandman.com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09FC4F5-AF2C-3445-8C88-8A15C0EF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16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82473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4">
            <a:extLst>
              <a:ext uri="{FF2B5EF4-FFF2-40B4-BE49-F238E27FC236}">
                <a16:creationId xmlns:a16="http://schemas.microsoft.com/office/drawing/2014/main" xmlns="" id="{77190AF0-16AA-F44C-A4AE-D3F2DF5B3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7651" name="Line 5">
            <a:extLst>
              <a:ext uri="{FF2B5EF4-FFF2-40B4-BE49-F238E27FC236}">
                <a16:creationId xmlns:a16="http://schemas.microsoft.com/office/drawing/2014/main" xmlns="" id="{B5F327F8-85A2-1444-974D-E3B378A92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7652" name="Text Box 6">
            <a:extLst>
              <a:ext uri="{FF2B5EF4-FFF2-40B4-BE49-F238E27FC236}">
                <a16:creationId xmlns:a16="http://schemas.microsoft.com/office/drawing/2014/main" xmlns="" id="{03E5FA70-F9A8-C840-918D-419DB409F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7653" name="Text Box 7">
            <a:extLst>
              <a:ext uri="{FF2B5EF4-FFF2-40B4-BE49-F238E27FC236}">
                <a16:creationId xmlns:a16="http://schemas.microsoft.com/office/drawing/2014/main" xmlns="" id="{A303A75D-DBC0-C34A-9DD8-7D1115037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6" y="1600200"/>
            <a:ext cx="47307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</p:txBody>
      </p:sp>
      <p:sp>
        <p:nvSpPr>
          <p:cNvPr id="27654" name="Oval 8">
            <a:extLst>
              <a:ext uri="{FF2B5EF4-FFF2-40B4-BE49-F238E27FC236}">
                <a16:creationId xmlns:a16="http://schemas.microsoft.com/office/drawing/2014/main" xmlns="" id="{C6F38826-A775-B947-9F51-6B6B169B6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658813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Crisis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Communication</a:t>
            </a:r>
          </a:p>
        </p:txBody>
      </p:sp>
      <p:sp>
        <p:nvSpPr>
          <p:cNvPr id="27655" name="Oval 9">
            <a:extLst>
              <a:ext uri="{FF2B5EF4-FFF2-40B4-BE49-F238E27FC236}">
                <a16:creationId xmlns:a16="http://schemas.microsoft.com/office/drawing/2014/main" xmlns="" id="{B524ACE4-8DAD-2B48-9857-D6C8B63CC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58813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Outrage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Management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6" name="Oval 10">
            <a:extLst>
              <a:ext uri="{FF2B5EF4-FFF2-40B4-BE49-F238E27FC236}">
                <a16:creationId xmlns:a16="http://schemas.microsoft.com/office/drawing/2014/main" xmlns="" id="{8F1DCB9E-1783-AA45-9AA4-9C47C58E5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63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Precaution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</a:p>
        </p:txBody>
      </p:sp>
      <p:sp>
        <p:nvSpPr>
          <p:cNvPr id="779277" name="Rectangle 13">
            <a:extLst>
              <a:ext uri="{FF2B5EF4-FFF2-40B4-BE49-F238E27FC236}">
                <a16:creationId xmlns:a16="http://schemas.microsoft.com/office/drawing/2014/main" xmlns="" id="{A7A1CA2D-7228-C84C-84D8-1C362FEDA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779278" name="Rectangle 14">
            <a:extLst>
              <a:ext uri="{FF2B5EF4-FFF2-40B4-BE49-F238E27FC236}">
                <a16:creationId xmlns:a16="http://schemas.microsoft.com/office/drawing/2014/main" xmlns="" id="{550C2BC0-D6B5-7D40-BAEA-E9F3F444D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6019800"/>
            <a:ext cx="77724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</p:txBody>
      </p:sp>
      <p:sp>
        <p:nvSpPr>
          <p:cNvPr id="27659" name="Slide Number Placeholder 2">
            <a:extLst>
              <a:ext uri="{FF2B5EF4-FFF2-40B4-BE49-F238E27FC236}">
                <a16:creationId xmlns:a16="http://schemas.microsoft.com/office/drawing/2014/main" xmlns="" id="{5C78F812-05E0-E748-8177-251C3EAF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75E71865-B743-464F-B1D2-CBDD85DD5550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17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7660" name="Footer Placeholder 4">
            <a:extLst>
              <a:ext uri="{FF2B5EF4-FFF2-40B4-BE49-F238E27FC236}">
                <a16:creationId xmlns:a16="http://schemas.microsoft.com/office/drawing/2014/main" xmlns="" id="{6B94C59D-BECA-C147-AEBA-048A50BF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9800" y="6386514"/>
            <a:ext cx="6858000" cy="319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978527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4">
            <a:extLst>
              <a:ext uri="{FF2B5EF4-FFF2-40B4-BE49-F238E27FC236}">
                <a16:creationId xmlns:a16="http://schemas.microsoft.com/office/drawing/2014/main" xmlns="" id="{F9390D53-C96B-084A-BD2D-FA5C43ED7C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8675" name="Line 5">
            <a:extLst>
              <a:ext uri="{FF2B5EF4-FFF2-40B4-BE49-F238E27FC236}">
                <a16:creationId xmlns:a16="http://schemas.microsoft.com/office/drawing/2014/main" xmlns="" id="{A183FAA1-C7A6-0147-A28F-DA51ED0E6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8676" name="Text Box 6">
            <a:extLst>
              <a:ext uri="{FF2B5EF4-FFF2-40B4-BE49-F238E27FC236}">
                <a16:creationId xmlns:a16="http://schemas.microsoft.com/office/drawing/2014/main" xmlns="" id="{98E16F93-22FD-2948-BD04-8D4B7836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8677" name="Text Box 7">
            <a:extLst>
              <a:ext uri="{FF2B5EF4-FFF2-40B4-BE49-F238E27FC236}">
                <a16:creationId xmlns:a16="http://schemas.microsoft.com/office/drawing/2014/main" xmlns="" id="{299AC359-3E54-B242-854D-1D9D46E39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6" y="1600200"/>
            <a:ext cx="47307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</p:txBody>
      </p:sp>
      <p:sp>
        <p:nvSpPr>
          <p:cNvPr id="28678" name="Oval 8">
            <a:extLst>
              <a:ext uri="{FF2B5EF4-FFF2-40B4-BE49-F238E27FC236}">
                <a16:creationId xmlns:a16="http://schemas.microsoft.com/office/drawing/2014/main" xmlns="" id="{FF3C9E2E-1553-5146-AF94-C7D57904B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0" y="658813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Crisis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Communication</a:t>
            </a:r>
          </a:p>
        </p:txBody>
      </p:sp>
      <p:sp>
        <p:nvSpPr>
          <p:cNvPr id="28679" name="Oval 9">
            <a:extLst>
              <a:ext uri="{FF2B5EF4-FFF2-40B4-BE49-F238E27FC236}">
                <a16:creationId xmlns:a16="http://schemas.microsoft.com/office/drawing/2014/main" xmlns="" id="{BFFA328E-4D4C-FB4E-9B99-3EC139FBD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80010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Outrage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Management</a:t>
            </a:r>
          </a:p>
        </p:txBody>
      </p:sp>
      <p:sp>
        <p:nvSpPr>
          <p:cNvPr id="28680" name="Oval 10">
            <a:extLst>
              <a:ext uri="{FF2B5EF4-FFF2-40B4-BE49-F238E27FC236}">
                <a16:creationId xmlns:a16="http://schemas.microsoft.com/office/drawing/2014/main" xmlns="" id="{ACB5E628-812F-354E-A4A4-558F99D5D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63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Precaution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</a:p>
        </p:txBody>
      </p:sp>
      <p:sp>
        <p:nvSpPr>
          <p:cNvPr id="779277" name="Rectangle 13">
            <a:extLst>
              <a:ext uri="{FF2B5EF4-FFF2-40B4-BE49-F238E27FC236}">
                <a16:creationId xmlns:a16="http://schemas.microsoft.com/office/drawing/2014/main" xmlns="" id="{9C98BD29-54B9-D54E-9763-D7C69DF5A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779278" name="Rectangle 14">
            <a:extLst>
              <a:ext uri="{FF2B5EF4-FFF2-40B4-BE49-F238E27FC236}">
                <a16:creationId xmlns:a16="http://schemas.microsoft.com/office/drawing/2014/main" xmlns="" id="{037D79C9-F3DD-DA48-A379-84017A2EB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6019800"/>
            <a:ext cx="77724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</p:txBody>
      </p:sp>
      <p:sp>
        <p:nvSpPr>
          <p:cNvPr id="28683" name="AutoShape 11">
            <a:extLst>
              <a:ext uri="{FF2B5EF4-FFF2-40B4-BE49-F238E27FC236}">
                <a16:creationId xmlns:a16="http://schemas.microsoft.com/office/drawing/2014/main" xmlns="" id="{93EDE555-5396-3542-BD8E-3EE4BDF3C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5676" y="3124201"/>
            <a:ext cx="549275" cy="822325"/>
          </a:xfrm>
          <a:prstGeom prst="upArrow">
            <a:avLst>
              <a:gd name="adj1" fmla="val 50000"/>
              <a:gd name="adj2" fmla="val 5014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8684" name="AutoShape 11">
            <a:extLst>
              <a:ext uri="{FF2B5EF4-FFF2-40B4-BE49-F238E27FC236}">
                <a16:creationId xmlns:a16="http://schemas.microsoft.com/office/drawing/2014/main" xmlns="" id="{FED9AA5D-272C-8248-9E78-2A6B6FBF1072}"/>
              </a:ext>
            </a:extLst>
          </p:cNvPr>
          <p:cNvSpPr>
            <a:spLocks noChangeArrowheads="1"/>
          </p:cNvSpPr>
          <p:nvPr/>
        </p:nvSpPr>
        <p:spPr bwMode="auto">
          <a:xfrm rot="10627145">
            <a:off x="4632325" y="2603501"/>
            <a:ext cx="547688" cy="822325"/>
          </a:xfrm>
          <a:prstGeom prst="upArrow">
            <a:avLst>
              <a:gd name="adj1" fmla="val 50000"/>
              <a:gd name="adj2" fmla="val 5029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8685" name="Slide Number Placeholder 2">
            <a:extLst>
              <a:ext uri="{FF2B5EF4-FFF2-40B4-BE49-F238E27FC236}">
                <a16:creationId xmlns:a16="http://schemas.microsoft.com/office/drawing/2014/main" xmlns="" id="{0D7D2B11-2A95-3246-B627-E1C4CADBA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93B6E31E-ADE1-AA4C-81EB-2D18C4A55CD0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18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8686" name="Footer Placeholder 4">
            <a:extLst>
              <a:ext uri="{FF2B5EF4-FFF2-40B4-BE49-F238E27FC236}">
                <a16:creationId xmlns:a16="http://schemas.microsoft.com/office/drawing/2014/main" xmlns="" id="{59880B01-1465-7244-95E2-E1995628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00263" y="6324600"/>
            <a:ext cx="69342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3273790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CA907E-9617-B941-B873-FD89106C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 smtClean="0">
                <a:effectLst/>
              </a:rPr>
              <a:t>Pandemic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smtClean="0">
                <a:effectLst/>
              </a:rPr>
              <a:t>Crisis </a:t>
            </a:r>
            <a:r>
              <a:rPr lang="en-US" sz="3200" b="1" dirty="0">
                <a:effectLst/>
              </a:rPr>
              <a:t>Communication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b="1" dirty="0">
                <a:effectLst/>
              </a:rPr>
              <a:t>(when hazard and outrage are both high)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C789DB-C758-0645-BF49-F6D02855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400" dirty="0" smtClean="0">
                <a:effectLst/>
              </a:rPr>
              <a:t>By far the main task throughout the </a:t>
            </a:r>
            <a:r>
              <a:rPr lang="en-US" sz="2400" dirty="0" smtClean="0">
                <a:effectLst/>
              </a:rPr>
              <a:t>COVID pandemic</a:t>
            </a:r>
            <a:r>
              <a:rPr lang="en-US" sz="2400" dirty="0" smtClean="0">
                <a:effectLst/>
              </a:rPr>
              <a:t>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400" dirty="0" smtClean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400" dirty="0" smtClean="0">
                <a:effectLst/>
              </a:rPr>
              <a:t>And it may be the main task again if a deadlier new </a:t>
            </a:r>
            <a:r>
              <a:rPr lang="en-US" sz="2400" dirty="0" smtClean="0">
                <a:effectLst/>
              </a:rPr>
              <a:t>COVID variant </a:t>
            </a:r>
            <a:r>
              <a:rPr lang="en-US" sz="2400" dirty="0" smtClean="0">
                <a:effectLst/>
              </a:rPr>
              <a:t>materializes</a:t>
            </a:r>
            <a:r>
              <a:rPr lang="en-US" sz="2400" dirty="0" smtClean="0">
                <a:effectLst/>
              </a:rPr>
              <a:t>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400" dirty="0" smtClean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400" dirty="0" smtClean="0">
                <a:effectLst/>
              </a:rPr>
              <a:t>It will certainly be the main task at the start if an H5N1 pandemic emerges.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400" dirty="0">
              <a:effectLst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400" dirty="0" smtClean="0">
                <a:effectLst/>
              </a:rPr>
              <a:t>Etc.</a:t>
            </a:r>
            <a:endParaRPr lang="en-US" sz="2400" dirty="0" smtClean="0">
              <a:effectLst/>
            </a:endParaRPr>
          </a:p>
          <a:p>
            <a:pPr marL="0" indent="0">
              <a:buSzPct val="100000"/>
              <a:buNone/>
            </a:pPr>
            <a:endParaRPr lang="en-US" sz="2400" dirty="0">
              <a:effectLst/>
            </a:endParaRPr>
          </a:p>
          <a:p>
            <a:pPr marL="0" indent="0">
              <a:buNone/>
            </a:pPr>
            <a:endParaRPr lang="en-US" sz="1400" dirty="0">
              <a:effectLst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0FC0D3E-D980-9A49-94D4-D7C5058B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/>
              <a:t>Copyright (c) </a:t>
            </a:r>
            <a:r>
              <a:rPr lang="en-US" sz="1400" dirty="0" smtClean="0"/>
              <a:t>2025 </a:t>
            </a:r>
            <a:r>
              <a:rPr lang="en-US" sz="1400" dirty="0"/>
              <a:t>by Peter M. Sandman -- for more information see www.psandman.com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F69F695-A0EB-A74B-AFD5-49A02041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19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1425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5" name="Rectangle 7">
            <a:extLst>
              <a:ext uri="{FF2B5EF4-FFF2-40B4-BE49-F238E27FC236}">
                <a16:creationId xmlns="" xmlns:a16="http://schemas.microsoft.com/office/drawing/2014/main" id="{0BE53A6D-313B-B24F-8491-6153A0DE8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dirty="0">
                <a:ea typeface="+mj-ea"/>
              </a:rPr>
              <a:t>Risk: </a:t>
            </a:r>
            <a:r>
              <a:rPr lang="en-US" altLang="en-US" dirty="0" smtClean="0">
                <a:ea typeface="+mj-ea"/>
              </a:rPr>
              <a:t>the traditional definition:</a:t>
            </a:r>
            <a:endParaRPr lang="en-US" altLang="en-US" dirty="0">
              <a:ea typeface="+mj-ea"/>
            </a:endParaRPr>
          </a:p>
        </p:txBody>
      </p:sp>
      <p:sp>
        <p:nvSpPr>
          <p:cNvPr id="805896" name="Rectangle 8">
            <a:extLst>
              <a:ext uri="{FF2B5EF4-FFF2-40B4-BE49-F238E27FC236}">
                <a16:creationId xmlns="" xmlns:a16="http://schemas.microsoft.com/office/drawing/2014/main" id="{24038A8A-9D4C-8F42-A21A-BB7CC103A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3616" y="1793875"/>
            <a:ext cx="7772400" cy="4454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b="1" dirty="0" smtClean="0">
                <a:ea typeface="+mn-ea"/>
              </a:rPr>
              <a:t>Multiplication of magnitude times probability</a:t>
            </a:r>
            <a:endParaRPr lang="en-US" altLang="en-US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b="1" dirty="0">
                <a:ea typeface="+mn-ea"/>
              </a:rPr>
              <a:t>			How </a:t>
            </a:r>
            <a:r>
              <a:rPr lang="en-US" altLang="en-US" b="1" dirty="0" smtClean="0">
                <a:ea typeface="+mn-ea"/>
              </a:rPr>
              <a:t>bad is it if it happens?</a:t>
            </a:r>
            <a:endParaRPr lang="en-US" altLang="en-US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b="1" dirty="0" smtClean="0">
                <a:ea typeface="+mn-ea"/>
              </a:rPr>
              <a:t>					   x</a:t>
            </a:r>
            <a:endParaRPr lang="en-US" altLang="en-US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b="1" dirty="0">
                <a:ea typeface="+mn-ea"/>
              </a:rPr>
              <a:t>			How </a:t>
            </a:r>
            <a:r>
              <a:rPr lang="en-US" altLang="en-US" b="1" dirty="0" smtClean="0">
                <a:ea typeface="+mn-ea"/>
              </a:rPr>
              <a:t>likely is it to happen?</a:t>
            </a:r>
            <a:endParaRPr lang="en-US" altLang="en-US" b="1" dirty="0">
              <a:ea typeface="+mn-ea"/>
            </a:endParaRPr>
          </a:p>
        </p:txBody>
      </p:sp>
      <p:sp>
        <p:nvSpPr>
          <p:cNvPr id="16388" name="Slide Number Placeholder 2">
            <a:extLst>
              <a:ext uri="{FF2B5EF4-FFF2-40B4-BE49-F238E27FC236}">
                <a16:creationId xmlns="" xmlns:a16="http://schemas.microsoft.com/office/drawing/2014/main" id="{45992523-E7C7-0147-B5DF-38BFAE92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</a:pPr>
            <a:fld id="{76331C05-3F64-B549-AE5D-48F8D43E272A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</a:pPr>
              <a:t>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6389" name="Footer Placeholder 4">
            <a:extLst>
              <a:ext uri="{FF2B5EF4-FFF2-40B4-BE49-F238E27FC236}">
                <a16:creationId xmlns="" xmlns:a16="http://schemas.microsoft.com/office/drawing/2014/main" id="{462D9694-D6F1-4248-88EB-4B98EBE2F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1343248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Some Generic Crisis Communication Recommendations Especially Relevant to </a:t>
            </a:r>
            <a:r>
              <a:rPr lang="en-US" sz="3600" b="1" dirty="0" smtClean="0"/>
              <a:t>Pandemics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Don’t over-reassure – err on the alarming side.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Acknowledge (even proclaim) uncertainty.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Share dilemmas.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Don’t fake consensus -- respectfully acknowledge opinion diversity.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Be willing to speculate.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Validate people’s fear, misery, and other emotions.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Establish your own humanity, including your fear and misery.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/>
              <a:t>Copyright (c) </a:t>
            </a:r>
            <a:r>
              <a:rPr lang="en-US" sz="1400" dirty="0" smtClean="0"/>
              <a:t>2025 </a:t>
            </a:r>
            <a:r>
              <a:rPr lang="en-US" sz="1400" dirty="0" smtClean="0"/>
              <a:t>by Peter M. Sandman -- for more information see www.psandman.com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20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43649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10363200" cy="1219200"/>
          </a:xfrm>
        </p:spPr>
        <p:txBody>
          <a:bodyPr/>
          <a:lstStyle/>
          <a:p>
            <a:r>
              <a:rPr lang="en-US" sz="3600" b="1" dirty="0"/>
              <a:t>Some </a:t>
            </a:r>
            <a:r>
              <a:rPr lang="en-US" sz="3600" b="1" dirty="0" smtClean="0"/>
              <a:t>Generic Crisis </a:t>
            </a:r>
            <a:r>
              <a:rPr lang="en-US" sz="3600" b="1" dirty="0"/>
              <a:t>Communication </a:t>
            </a:r>
            <a:r>
              <a:rPr lang="en-US" sz="3600" b="1" dirty="0" smtClean="0"/>
              <a:t>Recommendations Especially </a:t>
            </a:r>
            <a:r>
              <a:rPr lang="en-US" sz="3600" b="1" dirty="0"/>
              <a:t>Relevant to </a:t>
            </a:r>
            <a:r>
              <a:rPr lang="en-US" sz="3600" b="1" dirty="0" smtClean="0"/>
              <a:t>Pandemics </a:t>
            </a:r>
            <a:r>
              <a:rPr lang="en-US" sz="3600" dirty="0" smtClean="0"/>
              <a:t>(p. 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Tell people what to expect (anticipatory guidance).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Offer people things to do – and choices of things to do.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Acknowledge and apologize (often!) for errors,  deficiencies, and misbehaviors.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Be explicit about changes in official prediction, opinion, or policy.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Don’t lie, and don’t tell half-truths – aim for total candor.</a:t>
            </a:r>
          </a:p>
          <a:p>
            <a:pPr marL="0" indent="0">
              <a:buSzPct val="100000"/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/>
              <a:t>Copyright (c) </a:t>
            </a:r>
            <a:r>
              <a:rPr lang="en-US" sz="1400" dirty="0" smtClean="0"/>
              <a:t>2025 </a:t>
            </a:r>
            <a:r>
              <a:rPr lang="en-US" sz="1400" dirty="0" smtClean="0"/>
              <a:t>by Peter M. Sandman -- for more information see www.psandman.com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21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60189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4">
            <a:extLst>
              <a:ext uri="{FF2B5EF4-FFF2-40B4-BE49-F238E27FC236}">
                <a16:creationId xmlns:a16="http://schemas.microsoft.com/office/drawing/2014/main" xmlns="" id="{C2B67F51-2326-2A4D-B485-023CCB4FEF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699" name="Line 5">
            <a:extLst>
              <a:ext uri="{FF2B5EF4-FFF2-40B4-BE49-F238E27FC236}">
                <a16:creationId xmlns:a16="http://schemas.microsoft.com/office/drawing/2014/main" xmlns="" id="{E632C0A7-9FD9-9D4E-8537-AAFA2B86B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00" name="Text Box 6">
            <a:extLst>
              <a:ext uri="{FF2B5EF4-FFF2-40B4-BE49-F238E27FC236}">
                <a16:creationId xmlns:a16="http://schemas.microsoft.com/office/drawing/2014/main" xmlns="" id="{C478D96B-8807-9448-9887-F487F5398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xmlns="" id="{71C7F836-077A-0D4C-B5DE-F35723CEF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6" y="1600200"/>
            <a:ext cx="47307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</p:txBody>
      </p:sp>
      <p:sp>
        <p:nvSpPr>
          <p:cNvPr id="29702" name="Oval 8">
            <a:extLst>
              <a:ext uri="{FF2B5EF4-FFF2-40B4-BE49-F238E27FC236}">
                <a16:creationId xmlns:a16="http://schemas.microsoft.com/office/drawing/2014/main" xmlns="" id="{D2F16B58-4002-4E49-A3C8-236B7324E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0" y="658813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Crisis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Communication</a:t>
            </a:r>
          </a:p>
        </p:txBody>
      </p:sp>
      <p:sp>
        <p:nvSpPr>
          <p:cNvPr id="29703" name="Oval 9">
            <a:extLst>
              <a:ext uri="{FF2B5EF4-FFF2-40B4-BE49-F238E27FC236}">
                <a16:creationId xmlns:a16="http://schemas.microsoft.com/office/drawing/2014/main" xmlns="" id="{6939DF25-DE7E-7243-BC5A-E196C7E2E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80010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Outrage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Management</a:t>
            </a:r>
          </a:p>
        </p:txBody>
      </p:sp>
      <p:sp>
        <p:nvSpPr>
          <p:cNvPr id="29704" name="Oval 10">
            <a:extLst>
              <a:ext uri="{FF2B5EF4-FFF2-40B4-BE49-F238E27FC236}">
                <a16:creationId xmlns:a16="http://schemas.microsoft.com/office/drawing/2014/main" xmlns="" id="{DD1D9B8A-E9BC-3346-BD62-D11BE5FFB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63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Precaution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</a:p>
        </p:txBody>
      </p:sp>
      <p:sp>
        <p:nvSpPr>
          <p:cNvPr id="779277" name="Rectangle 13">
            <a:extLst>
              <a:ext uri="{FF2B5EF4-FFF2-40B4-BE49-F238E27FC236}">
                <a16:creationId xmlns:a16="http://schemas.microsoft.com/office/drawing/2014/main" xmlns="" id="{8E1FEF24-6AFA-1640-9160-625D7C6C1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779278" name="Rectangle 14">
            <a:extLst>
              <a:ext uri="{FF2B5EF4-FFF2-40B4-BE49-F238E27FC236}">
                <a16:creationId xmlns:a16="http://schemas.microsoft.com/office/drawing/2014/main" xmlns="" id="{37386C78-B9DF-E441-9748-36B7295EC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6019800"/>
            <a:ext cx="77724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</p:txBody>
      </p:sp>
      <p:sp>
        <p:nvSpPr>
          <p:cNvPr id="29707" name="AutoShape 11">
            <a:extLst>
              <a:ext uri="{FF2B5EF4-FFF2-40B4-BE49-F238E27FC236}">
                <a16:creationId xmlns:a16="http://schemas.microsoft.com/office/drawing/2014/main" xmlns="" id="{97A97412-0000-5C4D-8053-70C9EA614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5676" y="3124201"/>
            <a:ext cx="549275" cy="822325"/>
          </a:xfrm>
          <a:prstGeom prst="upArrow">
            <a:avLst>
              <a:gd name="adj1" fmla="val 50000"/>
              <a:gd name="adj2" fmla="val 5014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9708" name="AutoShape 11">
            <a:extLst>
              <a:ext uri="{FF2B5EF4-FFF2-40B4-BE49-F238E27FC236}">
                <a16:creationId xmlns:a16="http://schemas.microsoft.com/office/drawing/2014/main" xmlns="" id="{D08D1393-E6C1-D243-9407-5201455AA49D}"/>
              </a:ext>
            </a:extLst>
          </p:cNvPr>
          <p:cNvSpPr>
            <a:spLocks noChangeArrowheads="1"/>
          </p:cNvSpPr>
          <p:nvPr/>
        </p:nvSpPr>
        <p:spPr bwMode="auto">
          <a:xfrm rot="10627145">
            <a:off x="4632325" y="2603501"/>
            <a:ext cx="547688" cy="822325"/>
          </a:xfrm>
          <a:prstGeom prst="upArrow">
            <a:avLst>
              <a:gd name="adj1" fmla="val 50000"/>
              <a:gd name="adj2" fmla="val 5029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9709" name="Line 12">
            <a:extLst>
              <a:ext uri="{FF2B5EF4-FFF2-40B4-BE49-F238E27FC236}">
                <a16:creationId xmlns:a16="http://schemas.microsoft.com/office/drawing/2014/main" xmlns="" id="{F344DAF3-8425-D847-A384-4F96395E99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43878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10" name="Line 12">
            <a:extLst>
              <a:ext uri="{FF2B5EF4-FFF2-40B4-BE49-F238E27FC236}">
                <a16:creationId xmlns:a16="http://schemas.microsoft.com/office/drawing/2014/main" xmlns="" id="{7BB06EDB-263B-1E46-8366-0FC61B9442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45402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11" name="Line 12">
            <a:extLst>
              <a:ext uri="{FF2B5EF4-FFF2-40B4-BE49-F238E27FC236}">
                <a16:creationId xmlns:a16="http://schemas.microsoft.com/office/drawing/2014/main" xmlns="" id="{62B94F19-5E87-B54B-82E7-3A9050B55C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6926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12" name="Line 12">
            <a:extLst>
              <a:ext uri="{FF2B5EF4-FFF2-40B4-BE49-F238E27FC236}">
                <a16:creationId xmlns:a16="http://schemas.microsoft.com/office/drawing/2014/main" xmlns="" id="{4A207BFD-7CE1-E247-B8C3-A4E273E0ED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437063"/>
            <a:ext cx="762000" cy="849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13" name="Line 12">
            <a:extLst>
              <a:ext uri="{FF2B5EF4-FFF2-40B4-BE49-F238E27FC236}">
                <a16:creationId xmlns:a16="http://schemas.microsoft.com/office/drawing/2014/main" xmlns="" id="{75A352D4-EFB0-2046-A509-4211964E50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9288" y="4591051"/>
            <a:ext cx="722312" cy="74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14" name="Line 12">
            <a:extLst>
              <a:ext uri="{FF2B5EF4-FFF2-40B4-BE49-F238E27FC236}">
                <a16:creationId xmlns:a16="http://schemas.microsoft.com/office/drawing/2014/main" xmlns="" id="{A76B5013-5E12-A946-94F6-108EEF3DB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888" y="4756150"/>
            <a:ext cx="722312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9715" name="Slide Number Placeholder 2">
            <a:extLst>
              <a:ext uri="{FF2B5EF4-FFF2-40B4-BE49-F238E27FC236}">
                <a16:creationId xmlns:a16="http://schemas.microsoft.com/office/drawing/2014/main" xmlns="" id="{2BEB054C-3F05-E84C-94A3-5EF3C988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791BD434-D48E-ED40-9217-188D442E5DC5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22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9716" name="Footer Placeholder 4">
            <a:extLst>
              <a:ext uri="{FF2B5EF4-FFF2-40B4-BE49-F238E27FC236}">
                <a16:creationId xmlns:a16="http://schemas.microsoft.com/office/drawing/2014/main" xmlns="" id="{54BDE048-AA23-944B-B8E4-73C33BDC3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1603883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4">
            <a:extLst>
              <a:ext uri="{FF2B5EF4-FFF2-40B4-BE49-F238E27FC236}">
                <a16:creationId xmlns:a16="http://schemas.microsoft.com/office/drawing/2014/main" xmlns="" id="{83AAECA5-CA73-1E41-B612-856B738354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23" name="Line 5">
            <a:extLst>
              <a:ext uri="{FF2B5EF4-FFF2-40B4-BE49-F238E27FC236}">
                <a16:creationId xmlns:a16="http://schemas.microsoft.com/office/drawing/2014/main" xmlns="" id="{79B35CF3-3C87-9448-92FF-0E525DACB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24" name="Text Box 6">
            <a:extLst>
              <a:ext uri="{FF2B5EF4-FFF2-40B4-BE49-F238E27FC236}">
                <a16:creationId xmlns:a16="http://schemas.microsoft.com/office/drawing/2014/main" xmlns="" id="{6F303ABC-0B4F-D642-8CD6-4D534CAB4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30725" name="Text Box 7">
            <a:extLst>
              <a:ext uri="{FF2B5EF4-FFF2-40B4-BE49-F238E27FC236}">
                <a16:creationId xmlns:a16="http://schemas.microsoft.com/office/drawing/2014/main" xmlns="" id="{446886B5-FF42-CF4F-A7FF-7387B9503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6" y="1600200"/>
            <a:ext cx="47307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</p:txBody>
      </p:sp>
      <p:sp>
        <p:nvSpPr>
          <p:cNvPr id="30726" name="Oval 8">
            <a:extLst>
              <a:ext uri="{FF2B5EF4-FFF2-40B4-BE49-F238E27FC236}">
                <a16:creationId xmlns:a16="http://schemas.microsoft.com/office/drawing/2014/main" xmlns="" id="{3FD168BD-4A71-FA41-8E40-432CD66A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0" y="658813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Crisis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Communication</a:t>
            </a:r>
          </a:p>
        </p:txBody>
      </p:sp>
      <p:sp>
        <p:nvSpPr>
          <p:cNvPr id="30727" name="Oval 9">
            <a:extLst>
              <a:ext uri="{FF2B5EF4-FFF2-40B4-BE49-F238E27FC236}">
                <a16:creationId xmlns:a16="http://schemas.microsoft.com/office/drawing/2014/main" xmlns="" id="{340E7196-28E6-9740-AA45-A05CA8007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80010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Outrage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Management</a:t>
            </a:r>
          </a:p>
        </p:txBody>
      </p:sp>
      <p:sp>
        <p:nvSpPr>
          <p:cNvPr id="30728" name="Oval 10">
            <a:extLst>
              <a:ext uri="{FF2B5EF4-FFF2-40B4-BE49-F238E27FC236}">
                <a16:creationId xmlns:a16="http://schemas.microsoft.com/office/drawing/2014/main" xmlns="" id="{38AD9944-BB5C-5D46-A893-DFE5660AA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63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Precaution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</a:p>
        </p:txBody>
      </p:sp>
      <p:sp>
        <p:nvSpPr>
          <p:cNvPr id="779277" name="Rectangle 13">
            <a:extLst>
              <a:ext uri="{FF2B5EF4-FFF2-40B4-BE49-F238E27FC236}">
                <a16:creationId xmlns:a16="http://schemas.microsoft.com/office/drawing/2014/main" xmlns="" id="{67AD89A2-D50D-424E-AD0D-253BAFB0E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779278" name="Rectangle 14">
            <a:extLst>
              <a:ext uri="{FF2B5EF4-FFF2-40B4-BE49-F238E27FC236}">
                <a16:creationId xmlns:a16="http://schemas.microsoft.com/office/drawing/2014/main" xmlns="" id="{0D24944C-4CD4-D14A-8888-2C3FCF839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6019800"/>
            <a:ext cx="77724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1000">
              <a:ea typeface="+mn-ea"/>
              <a:cs typeface="+mn-cs"/>
            </a:endParaRPr>
          </a:p>
        </p:txBody>
      </p:sp>
      <p:sp>
        <p:nvSpPr>
          <p:cNvPr id="30731" name="AutoShape 11">
            <a:extLst>
              <a:ext uri="{FF2B5EF4-FFF2-40B4-BE49-F238E27FC236}">
                <a16:creationId xmlns:a16="http://schemas.microsoft.com/office/drawing/2014/main" xmlns="" id="{AA86CC3A-67BA-BC42-80AF-03D030E34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5676" y="3124201"/>
            <a:ext cx="549275" cy="822325"/>
          </a:xfrm>
          <a:prstGeom prst="upArrow">
            <a:avLst>
              <a:gd name="adj1" fmla="val 50000"/>
              <a:gd name="adj2" fmla="val 5014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30732" name="AutoShape 11">
            <a:extLst>
              <a:ext uri="{FF2B5EF4-FFF2-40B4-BE49-F238E27FC236}">
                <a16:creationId xmlns:a16="http://schemas.microsoft.com/office/drawing/2014/main" xmlns="" id="{313DEC67-A789-B24F-95AF-A8A3A9266996}"/>
              </a:ext>
            </a:extLst>
          </p:cNvPr>
          <p:cNvSpPr>
            <a:spLocks noChangeArrowheads="1"/>
          </p:cNvSpPr>
          <p:nvPr/>
        </p:nvSpPr>
        <p:spPr bwMode="auto">
          <a:xfrm rot="10627145">
            <a:off x="4632325" y="2603501"/>
            <a:ext cx="547688" cy="822325"/>
          </a:xfrm>
          <a:prstGeom prst="upArrow">
            <a:avLst>
              <a:gd name="adj1" fmla="val 50000"/>
              <a:gd name="adj2" fmla="val 5029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xmlns="" id="{D78A8680-C59F-5F41-B755-4F4AE82117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43878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34" name="Line 12">
            <a:extLst>
              <a:ext uri="{FF2B5EF4-FFF2-40B4-BE49-F238E27FC236}">
                <a16:creationId xmlns:a16="http://schemas.microsoft.com/office/drawing/2014/main" xmlns="" id="{07983803-FFB3-8449-9798-557E64187D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45402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35" name="Line 12">
            <a:extLst>
              <a:ext uri="{FF2B5EF4-FFF2-40B4-BE49-F238E27FC236}">
                <a16:creationId xmlns:a16="http://schemas.microsoft.com/office/drawing/2014/main" xmlns="" id="{705F9BF1-F07C-B94A-85C1-82CFEEEEC2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6926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36" name="Line 12">
            <a:extLst>
              <a:ext uri="{FF2B5EF4-FFF2-40B4-BE49-F238E27FC236}">
                <a16:creationId xmlns:a16="http://schemas.microsoft.com/office/drawing/2014/main" xmlns="" id="{E1AE4783-2918-2342-B6C0-2ECD97B585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437063"/>
            <a:ext cx="762000" cy="849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37" name="Line 12">
            <a:extLst>
              <a:ext uri="{FF2B5EF4-FFF2-40B4-BE49-F238E27FC236}">
                <a16:creationId xmlns:a16="http://schemas.microsoft.com/office/drawing/2014/main" xmlns="" id="{257F59DC-4B74-2A47-AFB4-3844AFFEB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9288" y="4591051"/>
            <a:ext cx="722312" cy="74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38" name="Line 12">
            <a:extLst>
              <a:ext uri="{FF2B5EF4-FFF2-40B4-BE49-F238E27FC236}">
                <a16:creationId xmlns:a16="http://schemas.microsoft.com/office/drawing/2014/main" xmlns="" id="{4815F035-C790-464C-BFE8-48B53FCF0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888" y="4756150"/>
            <a:ext cx="722312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30739" name="Slide Number Placeholder 2">
            <a:extLst>
              <a:ext uri="{FF2B5EF4-FFF2-40B4-BE49-F238E27FC236}">
                <a16:creationId xmlns:a16="http://schemas.microsoft.com/office/drawing/2014/main" xmlns="" id="{CDEEB78D-A337-0642-9B4A-5C9E4AD34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F417E686-EEC7-4047-852E-9670DAB06295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23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30740" name="Footer Placeholder 4">
            <a:extLst>
              <a:ext uri="{FF2B5EF4-FFF2-40B4-BE49-F238E27FC236}">
                <a16:creationId xmlns:a16="http://schemas.microsoft.com/office/drawing/2014/main" xmlns="" id="{FF162714-D03C-2C40-AABC-7397952B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  <p:sp>
        <p:nvSpPr>
          <p:cNvPr id="30741" name="AutoShape 2">
            <a:extLst>
              <a:ext uri="{FF2B5EF4-FFF2-40B4-BE49-F238E27FC236}">
                <a16:creationId xmlns:a16="http://schemas.microsoft.com/office/drawing/2014/main" xmlns="" id="{32B650E1-18FD-E84A-A9E5-6FEC53648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238" y="2630489"/>
            <a:ext cx="1600200" cy="1552575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60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37E7D-1A4D-EB4D-A153-CCF8D17F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 smtClean="0"/>
              <a:t>Pandemic Stakeholder </a:t>
            </a:r>
            <a:r>
              <a:rPr lang="en-US" sz="3200" b="1" dirty="0"/>
              <a:t>Consultation (“the sweet spot”)</a:t>
            </a:r>
            <a:br>
              <a:rPr lang="en-US" sz="3200" b="1" dirty="0"/>
            </a:br>
            <a:r>
              <a:rPr lang="en-US" sz="3200" b="1" dirty="0"/>
              <a:t>(when hazard and outrage are both intermediate)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0251AB-4F2A-E140-824E-C33724621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AutoNum type="arabicPeriod"/>
            </a:pPr>
            <a:r>
              <a:rPr lang="en-US" sz="2400" dirty="0" smtClean="0">
                <a:effectLst/>
              </a:rPr>
              <a:t>Explaining policies and recommendations (and their rationales) to journalists.</a:t>
            </a:r>
          </a:p>
          <a:p>
            <a:pPr marL="457200" indent="-457200">
              <a:buSzPct val="100000"/>
              <a:buAutoNum type="arabicPeriod"/>
            </a:pPr>
            <a:endParaRPr lang="en-US" sz="2400" dirty="0">
              <a:effectLst/>
            </a:endParaRPr>
          </a:p>
          <a:p>
            <a:pPr marL="457200" indent="-457200">
              <a:buSzPct val="100000"/>
              <a:buAutoNum type="arabicPeriod"/>
            </a:pPr>
            <a:r>
              <a:rPr lang="en-US" sz="2400" dirty="0" smtClean="0">
                <a:effectLst/>
              </a:rPr>
              <a:t>Gathering experts to identify areas of consensus and dissensus, and what evidence is needed to reconcile disagreements.</a:t>
            </a:r>
          </a:p>
          <a:p>
            <a:pPr marL="457200" indent="-457200">
              <a:buSzPct val="100000"/>
              <a:buAutoNum type="arabicPeriod"/>
            </a:pPr>
            <a:endParaRPr lang="en-US" sz="2400" dirty="0">
              <a:effectLst/>
            </a:endParaRPr>
          </a:p>
          <a:p>
            <a:pPr marL="457200" indent="-457200">
              <a:buSzPct val="100000"/>
              <a:buAutoNum type="arabicPeriod"/>
            </a:pPr>
            <a:r>
              <a:rPr lang="en-US" sz="2400" dirty="0" smtClean="0">
                <a:effectLst/>
              </a:rPr>
              <a:t>Etc.</a:t>
            </a:r>
          </a:p>
          <a:p>
            <a:pPr marL="457200" indent="-457200">
              <a:buAutoNum type="arabicPeriod"/>
            </a:pPr>
            <a:endParaRPr lang="en-US" sz="2400" dirty="0">
              <a:effectLst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3C95D07-654F-0943-9347-30B48923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/>
              <a:t>Copyright (c) </a:t>
            </a:r>
            <a:r>
              <a:rPr lang="en-US" sz="1400" dirty="0" smtClean="0"/>
              <a:t>2025 </a:t>
            </a:r>
            <a:r>
              <a:rPr lang="en-US" sz="1400" dirty="0"/>
              <a:t>by Peter M. Sandman -- for more information see www.psandman.com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350C63-3765-8A48-AF9A-8FA7DBCC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24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41377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>
            <a:extLst>
              <a:ext uri="{FF2B5EF4-FFF2-40B4-BE49-F238E27FC236}">
                <a16:creationId xmlns:a16="http://schemas.microsoft.com/office/drawing/2014/main" xmlns="" id="{933725E7-FC4D-E54F-99CD-F3BF5C14E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534400" cy="9652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>
                <a:ea typeface="+mj-ea"/>
              </a:rPr>
              <a:t>Four Risk Communication Paradigms</a:t>
            </a:r>
          </a:p>
        </p:txBody>
      </p:sp>
      <p:sp>
        <p:nvSpPr>
          <p:cNvPr id="801795" name="Rectangle 3">
            <a:extLst>
              <a:ext uri="{FF2B5EF4-FFF2-40B4-BE49-F238E27FC236}">
                <a16:creationId xmlns:a16="http://schemas.microsoft.com/office/drawing/2014/main" xmlns="" id="{76FE6740-2D0A-404F-8DEE-0D6C10568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346200"/>
            <a:ext cx="10363200" cy="46736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ea typeface="+mn-ea"/>
              </a:rPr>
              <a:t>Watch out!!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400" b="1" dirty="0">
                <a:ea typeface="+mn-ea"/>
              </a:rPr>
              <a:t>		(precaution advocacy)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b="1" dirty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ea typeface="+mn-ea"/>
              </a:rPr>
              <a:t>Calm down!!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400" b="1" dirty="0">
                <a:ea typeface="+mn-ea"/>
              </a:rPr>
              <a:t>		(outrage management)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b="1" dirty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ea typeface="+mn-ea"/>
              </a:rPr>
              <a:t>We</a:t>
            </a:r>
            <a:r>
              <a:rPr lang="en-US" altLang="en-US" sz="2400" b="1" dirty="0">
                <a:latin typeface="Arial" panose="020B0604020202020204" pitchFamily="34" charset="0"/>
                <a:ea typeface="+mn-ea"/>
              </a:rPr>
              <a:t>’</a:t>
            </a:r>
            <a:r>
              <a:rPr lang="en-US" altLang="ja-JP" sz="2400" b="1" dirty="0">
                <a:ea typeface="+mn-ea"/>
              </a:rPr>
              <a:t>ll get through this together.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400" b="1" dirty="0">
                <a:ea typeface="+mn-ea"/>
              </a:rPr>
              <a:t>		(crisis communication)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2400" b="1" dirty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>
                <a:effectLst/>
              </a:rPr>
              <a:t>Let’s sit down and figure this out together.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400" b="1" dirty="0">
                <a:effectLst/>
                <a:ea typeface="+mn-ea"/>
              </a:rPr>
              <a:t>	(s</a:t>
            </a:r>
            <a:r>
              <a:rPr lang="en-US" sz="2400" b="1" dirty="0">
                <a:effectLst/>
              </a:rPr>
              <a:t>takeholder consultation – “the sweet spot”)</a:t>
            </a:r>
            <a:endParaRPr lang="en-US" altLang="en-US" sz="2400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2400" b="1" dirty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2400" b="1" dirty="0">
              <a:ea typeface="+mn-ea"/>
            </a:endParaRPr>
          </a:p>
        </p:txBody>
      </p:sp>
      <p:sp>
        <p:nvSpPr>
          <p:cNvPr id="31748" name="Slide Number Placeholder 2">
            <a:extLst>
              <a:ext uri="{FF2B5EF4-FFF2-40B4-BE49-F238E27FC236}">
                <a16:creationId xmlns:a16="http://schemas.microsoft.com/office/drawing/2014/main" xmlns="" id="{25567FA6-9B93-BE49-8F5C-0B242DDC9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AE8D4C3C-0562-4347-8EA5-D8B19002D233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25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31749" name="Footer Placeholder 4">
            <a:extLst>
              <a:ext uri="{FF2B5EF4-FFF2-40B4-BE49-F238E27FC236}">
                <a16:creationId xmlns:a16="http://schemas.microsoft.com/office/drawing/2014/main" xmlns="" id="{AFA8310D-2683-A84E-8599-398B70D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941265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Errors in COVID Risk Communication: My </a:t>
            </a:r>
            <a:r>
              <a:rPr lang="en-US" b="1" dirty="0" smtClean="0"/>
              <a:t>Top-of-Mind </a:t>
            </a:r>
            <a:r>
              <a:rPr lang="en-US" b="1" dirty="0" smtClean="0"/>
              <a:t>Gripes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ffectLst/>
              </a:rPr>
              <a:t>Public health professionals too often </a:t>
            </a:r>
            <a:r>
              <a:rPr lang="en-US" sz="2000" dirty="0" smtClean="0">
                <a:effectLst/>
              </a:rPr>
              <a:t>discouraged and disparaged </a:t>
            </a:r>
            <a:r>
              <a:rPr lang="en-US" sz="2000" dirty="0" smtClean="0">
                <a:effectLst/>
              </a:rPr>
              <a:t>dissenting expert opinion.</a:t>
            </a:r>
            <a:endParaRPr lang="en-US" sz="2000" dirty="0">
              <a:effectLst/>
            </a:endParaRP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ffectLst/>
              </a:rPr>
              <a:t>Public health professionals too often </a:t>
            </a:r>
            <a:r>
              <a:rPr lang="en-US" sz="2000" dirty="0" smtClean="0">
                <a:effectLst/>
              </a:rPr>
              <a:t>sounded </a:t>
            </a:r>
            <a:r>
              <a:rPr lang="en-US" sz="2000" dirty="0" smtClean="0">
                <a:effectLst/>
              </a:rPr>
              <a:t>overconfident </a:t>
            </a:r>
            <a:r>
              <a:rPr lang="en-US" sz="2000" dirty="0">
                <a:effectLst/>
              </a:rPr>
              <a:t>and </a:t>
            </a:r>
            <a:r>
              <a:rPr lang="en-US" sz="2000" dirty="0" smtClean="0">
                <a:effectLst/>
              </a:rPr>
              <a:t>resisted </a:t>
            </a:r>
            <a:r>
              <a:rPr lang="en-US" sz="2000" dirty="0" smtClean="0">
                <a:effectLst/>
              </a:rPr>
              <a:t>acknowledging their own ignorance and uncertainty.</a:t>
            </a:r>
            <a:endParaRPr lang="en-US" sz="2000" dirty="0">
              <a:effectLst/>
            </a:endParaRP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ffectLst/>
              </a:rPr>
              <a:t>Public health professionals too often </a:t>
            </a:r>
            <a:r>
              <a:rPr lang="en-US" sz="2000" dirty="0" smtClean="0">
                <a:effectLst/>
              </a:rPr>
              <a:t>prioritized </a:t>
            </a:r>
            <a:r>
              <a:rPr lang="en-US" sz="2000" dirty="0">
                <a:effectLst/>
              </a:rPr>
              <a:t>health over truth</a:t>
            </a:r>
            <a:r>
              <a:rPr lang="en-US" sz="2000" dirty="0" smtClean="0">
                <a:effectLst/>
              </a:rPr>
              <a:t>.</a:t>
            </a: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ffectLst/>
              </a:rPr>
              <a:t>Public health professionals too often </a:t>
            </a:r>
            <a:r>
              <a:rPr lang="en-US" sz="2000" dirty="0" smtClean="0">
                <a:effectLst/>
              </a:rPr>
              <a:t>prioritized </a:t>
            </a:r>
            <a:r>
              <a:rPr lang="en-US" sz="2000" dirty="0" smtClean="0">
                <a:effectLst/>
              </a:rPr>
              <a:t>health over other values, including economic wellbeing, psychological wellbeing, and freedom.</a:t>
            </a:r>
            <a:endParaRPr lang="en-US" sz="2000" dirty="0">
              <a:effectLst/>
            </a:endParaRP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ffectLst/>
              </a:rPr>
              <a:t>Public health professionals too often </a:t>
            </a:r>
            <a:r>
              <a:rPr lang="en-US" sz="2000" dirty="0" smtClean="0">
                <a:effectLst/>
              </a:rPr>
              <a:t>conflated </a:t>
            </a:r>
            <a:r>
              <a:rPr lang="en-US" sz="2000" dirty="0" smtClean="0">
                <a:effectLst/>
              </a:rPr>
              <a:t>their policy </a:t>
            </a:r>
            <a:r>
              <a:rPr lang="en-US" sz="2000" dirty="0">
                <a:effectLst/>
              </a:rPr>
              <a:t>opinions </a:t>
            </a:r>
            <a:r>
              <a:rPr lang="en-US" sz="2000" dirty="0" smtClean="0">
                <a:effectLst/>
              </a:rPr>
              <a:t>with </a:t>
            </a:r>
            <a:r>
              <a:rPr lang="en-US" sz="2000" dirty="0">
                <a:effectLst/>
              </a:rPr>
              <a:t>“The Science</a:t>
            </a:r>
            <a:r>
              <a:rPr lang="en-US" sz="2000" dirty="0" smtClean="0">
                <a:effectLst/>
              </a:rPr>
              <a:t>.”</a:t>
            </a: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ffectLst/>
              </a:rPr>
              <a:t>Public health professionals too seldom </a:t>
            </a:r>
            <a:r>
              <a:rPr lang="en-US" sz="2000" dirty="0" smtClean="0">
                <a:effectLst/>
              </a:rPr>
              <a:t>acknowledged </a:t>
            </a:r>
            <a:r>
              <a:rPr lang="en-US" sz="2000" dirty="0" smtClean="0">
                <a:effectLst/>
              </a:rPr>
              <a:t>and </a:t>
            </a:r>
            <a:r>
              <a:rPr lang="en-US" sz="2000" dirty="0" smtClean="0">
                <a:effectLst/>
              </a:rPr>
              <a:t>apologized </a:t>
            </a:r>
            <a:r>
              <a:rPr lang="en-US" sz="2000" dirty="0" smtClean="0">
                <a:effectLst/>
              </a:rPr>
              <a:t>for things they got wrong.</a:t>
            </a: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ffectLst/>
              </a:rPr>
              <a:t>Public health professionals too often </a:t>
            </a:r>
            <a:r>
              <a:rPr lang="en-US" sz="2000" dirty="0" smtClean="0">
                <a:effectLst/>
              </a:rPr>
              <a:t>supported </a:t>
            </a:r>
            <a:r>
              <a:rPr lang="en-US" sz="2000" dirty="0" smtClean="0">
                <a:effectLst/>
              </a:rPr>
              <a:t>censorship, conflating opinions they </a:t>
            </a:r>
            <a:r>
              <a:rPr lang="en-US" sz="2000" dirty="0" smtClean="0">
                <a:effectLst/>
              </a:rPr>
              <a:t>considered </a:t>
            </a:r>
            <a:r>
              <a:rPr lang="en-US" sz="2000" dirty="0" smtClean="0">
                <a:effectLst/>
              </a:rPr>
              <a:t>unwise with “misinformation.”</a:t>
            </a: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ffectLst/>
              </a:rPr>
              <a:t>Public heath professionals have contributed and keep contributing to the politicization of public health.</a:t>
            </a:r>
          </a:p>
          <a:p>
            <a:pPr>
              <a:defRPr/>
            </a:pPr>
            <a:endParaRPr lang="en-US" sz="2400" dirty="0" smtClean="0">
              <a:effectLst/>
            </a:endParaRPr>
          </a:p>
          <a:p>
            <a:pPr>
              <a:defRPr/>
            </a:pPr>
            <a:endParaRPr lang="en-US" sz="2400" dirty="0">
              <a:effectLst/>
            </a:endParaRPr>
          </a:p>
          <a:p>
            <a:pPr>
              <a:defRPr/>
            </a:pPr>
            <a:endParaRPr lang="en-US" sz="2400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/>
              <a:t>Copyright (c) </a:t>
            </a:r>
            <a:r>
              <a:rPr lang="en-US" sz="1400" dirty="0" smtClean="0"/>
              <a:t>2025 </a:t>
            </a:r>
            <a:r>
              <a:rPr lang="en-US" sz="1400" dirty="0" smtClean="0"/>
              <a:t>by Peter M. Sandman -- for more information see www.psandman.com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26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22318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>
            <a:extLst>
              <a:ext uri="{FF2B5EF4-FFF2-40B4-BE49-F238E27FC236}">
                <a16:creationId xmlns:a16="http://schemas.microsoft.com/office/drawing/2014/main" xmlns="" id="{C74C1C55-2F31-F14E-923E-6C423DA0C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dirty="0" smtClean="0">
                <a:ea typeface="+mj-ea"/>
              </a:rPr>
              <a:t>Risk: a </a:t>
            </a:r>
            <a:r>
              <a:rPr lang="en-US" altLang="en-US" dirty="0">
                <a:ea typeface="+mj-ea"/>
              </a:rPr>
              <a:t>new </a:t>
            </a:r>
            <a:r>
              <a:rPr lang="en-US" altLang="en-US" dirty="0" smtClean="0">
                <a:ea typeface="+mj-ea"/>
              </a:rPr>
              <a:t>definition:</a:t>
            </a:r>
            <a:endParaRPr lang="en-US" altLang="en-US" dirty="0">
              <a:ea typeface="+mj-ea"/>
            </a:endParaRPr>
          </a:p>
        </p:txBody>
      </p:sp>
      <p:sp>
        <p:nvSpPr>
          <p:cNvPr id="823299" name="Rectangle 3">
            <a:extLst>
              <a:ext uri="{FF2B5EF4-FFF2-40B4-BE49-F238E27FC236}">
                <a16:creationId xmlns:a16="http://schemas.microsoft.com/office/drawing/2014/main" xmlns="" id="{EE7C41CE-C052-F147-A298-4F81865A4A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Risk</a:t>
            </a:r>
          </a:p>
        </p:txBody>
      </p:sp>
      <p:sp>
        <p:nvSpPr>
          <p:cNvPr id="17412" name="Slide Number Placeholder 2">
            <a:extLst>
              <a:ext uri="{FF2B5EF4-FFF2-40B4-BE49-F238E27FC236}">
                <a16:creationId xmlns:a16="http://schemas.microsoft.com/office/drawing/2014/main" xmlns="" id="{2BCE82F5-FC6C-314D-8A05-509BA243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37D61BDB-84B6-BA49-8E70-C0DF9F8234FA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xmlns="" id="{7E96001B-DD36-5449-A323-A609D1908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4571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>
            <a:extLst>
              <a:ext uri="{FF2B5EF4-FFF2-40B4-BE49-F238E27FC236}">
                <a16:creationId xmlns:a16="http://schemas.microsoft.com/office/drawing/2014/main" xmlns="" id="{021D3D7E-12F9-1147-89C6-30E68B686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dirty="0" smtClean="0">
                <a:ea typeface="+mj-ea"/>
              </a:rPr>
              <a:t>Risk: a new definition:</a:t>
            </a:r>
            <a:endParaRPr lang="en-US" altLang="en-US" dirty="0">
              <a:ea typeface="+mj-ea"/>
            </a:endParaRPr>
          </a:p>
        </p:txBody>
      </p:sp>
      <p:sp>
        <p:nvSpPr>
          <p:cNvPr id="825347" name="Rectangle 3">
            <a:extLst>
              <a:ext uri="{FF2B5EF4-FFF2-40B4-BE49-F238E27FC236}">
                <a16:creationId xmlns:a16="http://schemas.microsoft.com/office/drawing/2014/main" xmlns="" id="{12E2A7B4-20F0-A044-BC59-7C7D1E517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 smtClean="0">
                <a:ea typeface="+mn-ea"/>
              </a:rPr>
              <a:t>Risk</a:t>
            </a:r>
            <a:endParaRPr lang="en-US" altLang="en-US" sz="4000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Hazard</a:t>
            </a:r>
          </a:p>
        </p:txBody>
      </p:sp>
      <p:sp>
        <p:nvSpPr>
          <p:cNvPr id="18436" name="Slide Number Placeholder 2">
            <a:extLst>
              <a:ext uri="{FF2B5EF4-FFF2-40B4-BE49-F238E27FC236}">
                <a16:creationId xmlns:a16="http://schemas.microsoft.com/office/drawing/2014/main" xmlns="" id="{E322D884-A459-6245-A094-88992254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D571DDCE-D19F-6A49-B43E-F0FBD6C76C3D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4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8437" name="Footer Placeholder 4">
            <a:extLst>
              <a:ext uri="{FF2B5EF4-FFF2-40B4-BE49-F238E27FC236}">
                <a16:creationId xmlns:a16="http://schemas.microsoft.com/office/drawing/2014/main" xmlns="" id="{E938AC76-FB3E-DE46-98E9-61BF051F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46169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>
            <a:extLst>
              <a:ext uri="{FF2B5EF4-FFF2-40B4-BE49-F238E27FC236}">
                <a16:creationId xmlns:a16="http://schemas.microsoft.com/office/drawing/2014/main" xmlns="" id="{85DF5051-1D0B-F149-96F1-74AB592AA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dirty="0" smtClean="0">
                <a:ea typeface="+mj-ea"/>
              </a:rPr>
              <a:t>Risk: a new definition:</a:t>
            </a:r>
            <a:endParaRPr lang="en-US" altLang="en-US" dirty="0">
              <a:ea typeface="+mj-ea"/>
            </a:endParaRPr>
          </a:p>
        </p:txBody>
      </p:sp>
      <p:sp>
        <p:nvSpPr>
          <p:cNvPr id="826371" name="Rectangle 3">
            <a:extLst>
              <a:ext uri="{FF2B5EF4-FFF2-40B4-BE49-F238E27FC236}">
                <a16:creationId xmlns:a16="http://schemas.microsoft.com/office/drawing/2014/main" xmlns="" id="{4E416B75-D3C0-4B45-8C91-74BA439B4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 smtClean="0">
                <a:ea typeface="+mn-ea"/>
              </a:rPr>
              <a:t>Risk</a:t>
            </a:r>
            <a:endParaRPr lang="en-US" altLang="en-US" sz="4000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Hazard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Outrage</a:t>
            </a:r>
          </a:p>
        </p:txBody>
      </p:sp>
      <p:sp>
        <p:nvSpPr>
          <p:cNvPr id="19460" name="Slide Number Placeholder 2">
            <a:extLst>
              <a:ext uri="{FF2B5EF4-FFF2-40B4-BE49-F238E27FC236}">
                <a16:creationId xmlns:a16="http://schemas.microsoft.com/office/drawing/2014/main" xmlns="" id="{B780479A-8A12-704B-8BDC-BB418D4D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961F8482-55D1-5F41-B6D1-3D46F26EEA1E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5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xmlns="" id="{1B2F2FF9-5589-D842-9D23-696A1152F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29822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>
            <a:extLst>
              <a:ext uri="{FF2B5EF4-FFF2-40B4-BE49-F238E27FC236}">
                <a16:creationId xmlns:a16="http://schemas.microsoft.com/office/drawing/2014/main" xmlns="" id="{7ECC1082-2851-6A46-AEA1-562114FC24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dirty="0" smtClean="0">
                <a:ea typeface="+mj-ea"/>
              </a:rPr>
              <a:t>Risk: a new definition:</a:t>
            </a:r>
            <a:endParaRPr lang="en-US" altLang="en-US" dirty="0">
              <a:ea typeface="+mj-ea"/>
            </a:endParaRPr>
          </a:p>
        </p:txBody>
      </p:sp>
      <p:sp>
        <p:nvSpPr>
          <p:cNvPr id="826371" name="Rectangle 3">
            <a:extLst>
              <a:ext uri="{FF2B5EF4-FFF2-40B4-BE49-F238E27FC236}">
                <a16:creationId xmlns:a16="http://schemas.microsoft.com/office/drawing/2014/main" xmlns="" id="{433FE4D0-2494-DC46-B3A0-9C8704D60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Risk </a:t>
            </a:r>
            <a:r>
              <a:rPr lang="en-US" altLang="en-US" sz="4000" b="1" dirty="0">
                <a:ea typeface="+mn-ea"/>
              </a:rPr>
              <a:t>=</a:t>
            </a:r>
            <a:endParaRPr lang="en-US" altLang="en-US" sz="4000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Hazard </a:t>
            </a:r>
            <a:r>
              <a:rPr lang="en-US" altLang="en-US" sz="4000" b="1" dirty="0">
                <a:ea typeface="+mn-ea"/>
              </a:rPr>
              <a:t>+</a:t>
            </a:r>
            <a:endParaRPr lang="en-US" altLang="en-US" sz="4000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Outrage</a:t>
            </a:r>
          </a:p>
        </p:txBody>
      </p:sp>
      <p:sp>
        <p:nvSpPr>
          <p:cNvPr id="20484" name="Slide Number Placeholder 2">
            <a:extLst>
              <a:ext uri="{FF2B5EF4-FFF2-40B4-BE49-F238E27FC236}">
                <a16:creationId xmlns:a16="http://schemas.microsoft.com/office/drawing/2014/main" xmlns="" id="{8292A519-8E83-BD49-8D1C-BA0CF431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2631BF6C-C66F-7846-ADD6-8BB0EA5CC1B7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xmlns="" id="{CEACF674-DF91-0541-9994-D8A5818B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79742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>
            <a:extLst>
              <a:ext uri="{FF2B5EF4-FFF2-40B4-BE49-F238E27FC236}">
                <a16:creationId xmlns:a16="http://schemas.microsoft.com/office/drawing/2014/main" xmlns="" id="{8D1CEBAB-62BA-614D-BA15-79513325F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dirty="0" smtClean="0">
                <a:ea typeface="+mj-ea"/>
              </a:rPr>
              <a:t>Risk: a </a:t>
            </a:r>
            <a:r>
              <a:rPr lang="en-US" altLang="en-US" dirty="0">
                <a:ea typeface="+mj-ea"/>
              </a:rPr>
              <a:t>new </a:t>
            </a:r>
            <a:r>
              <a:rPr lang="en-US" altLang="en-US" dirty="0" smtClean="0">
                <a:ea typeface="+mj-ea"/>
              </a:rPr>
              <a:t>definition:</a:t>
            </a:r>
            <a:endParaRPr lang="en-US" altLang="en-US" dirty="0">
              <a:ea typeface="+mj-ea"/>
            </a:endParaRPr>
          </a:p>
        </p:txBody>
      </p:sp>
      <p:sp>
        <p:nvSpPr>
          <p:cNvPr id="826371" name="Rectangle 3">
            <a:extLst>
              <a:ext uri="{FF2B5EF4-FFF2-40B4-BE49-F238E27FC236}">
                <a16:creationId xmlns:a16="http://schemas.microsoft.com/office/drawing/2014/main" xmlns="" id="{DDC93E5A-D749-CF4B-92E6-4A695A2EB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Risk </a:t>
            </a:r>
            <a:r>
              <a:rPr lang="en-US" altLang="en-US" sz="4000" b="1" dirty="0">
                <a:ea typeface="+mn-ea"/>
              </a:rPr>
              <a:t>=</a:t>
            </a:r>
            <a:endParaRPr lang="en-US" altLang="en-US" sz="4000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Hazard </a:t>
            </a:r>
            <a:r>
              <a:rPr lang="en-US" altLang="en-US" sz="4000" b="1" dirty="0">
                <a:ea typeface="+mn-ea"/>
              </a:rPr>
              <a:t>+</a:t>
            </a:r>
            <a:endParaRPr lang="en-US" altLang="en-US" sz="4000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		Outrage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800" b="1" dirty="0">
                <a:ea typeface="+mn-ea"/>
              </a:rPr>
              <a:t>_____________________________________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1800" b="1" dirty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4000" dirty="0">
                <a:ea typeface="+mn-ea"/>
              </a:rPr>
              <a:t>Risk = f(H, O)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4400" dirty="0">
              <a:ea typeface="+mn-ea"/>
            </a:endParaRPr>
          </a:p>
        </p:txBody>
      </p:sp>
      <p:sp>
        <p:nvSpPr>
          <p:cNvPr id="21508" name="Slide Number Placeholder 2">
            <a:extLst>
              <a:ext uri="{FF2B5EF4-FFF2-40B4-BE49-F238E27FC236}">
                <a16:creationId xmlns:a16="http://schemas.microsoft.com/office/drawing/2014/main" xmlns="" id="{F7268C29-B587-4D47-8277-8D80F206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16EBE9CC-0C56-6D4B-A6BB-FBE1CB4BB893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1509" name="Footer Placeholder 4">
            <a:extLst>
              <a:ext uri="{FF2B5EF4-FFF2-40B4-BE49-F238E27FC236}">
                <a16:creationId xmlns:a16="http://schemas.microsoft.com/office/drawing/2014/main" xmlns="" id="{E5C089AD-6898-BC4A-9B62-49173F44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679432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xmlns="" id="{4551BF55-05AE-F240-A033-ECC1168F9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76200"/>
            <a:ext cx="6858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800">
                <a:solidFill>
                  <a:srgbClr val="0066FF"/>
                </a:solidFill>
              </a:rPr>
              <a:t>.</a:t>
            </a:r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xmlns="" id="{ED7D7FF2-864B-9840-B005-55C134CA6F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xmlns="" id="{6D4C6A66-7BEC-2746-AF20-D4E9352AC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xmlns="" id="{C6A76FC8-D156-084E-B92A-F26D1D006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xmlns="" id="{96204CE1-1841-384B-94E5-DE5E050DA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6" y="1600200"/>
            <a:ext cx="47307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</p:txBody>
      </p:sp>
      <p:sp>
        <p:nvSpPr>
          <p:cNvPr id="775176" name="Rectangle 8">
            <a:extLst>
              <a:ext uri="{FF2B5EF4-FFF2-40B4-BE49-F238E27FC236}">
                <a16:creationId xmlns:a16="http://schemas.microsoft.com/office/drawing/2014/main" xmlns="" id="{A3720722-7CCC-F947-BAB5-629003D25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0" y="6384925"/>
            <a:ext cx="777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>
              <a:solidFill>
                <a:srgbClr val="33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ea typeface="ＭＳ Ｐゴシック" charset="0"/>
            </a:endParaRPr>
          </a:p>
        </p:txBody>
      </p:sp>
      <p:sp>
        <p:nvSpPr>
          <p:cNvPr id="775180" name="Rectangle 12">
            <a:extLst>
              <a:ext uri="{FF2B5EF4-FFF2-40B4-BE49-F238E27FC236}">
                <a16:creationId xmlns:a16="http://schemas.microsoft.com/office/drawing/2014/main" xmlns="" id="{3BA1DB37-4D65-EF45-9076-58F17859A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38600" y="381000"/>
            <a:ext cx="6324600" cy="144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800" dirty="0">
                <a:solidFill>
                  <a:schemeClr val="bg1"/>
                </a:solidFill>
                <a:ea typeface="+mn-ea"/>
              </a:rPr>
              <a:t>.</a:t>
            </a:r>
          </a:p>
        </p:txBody>
      </p:sp>
      <p:sp>
        <p:nvSpPr>
          <p:cNvPr id="22537" name="Slide Number Placeholder 2">
            <a:extLst>
              <a:ext uri="{FF2B5EF4-FFF2-40B4-BE49-F238E27FC236}">
                <a16:creationId xmlns:a16="http://schemas.microsoft.com/office/drawing/2014/main" xmlns="" id="{BA4A4E13-550C-8A4C-909A-9BBE9550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5B47562E-9660-CB49-BB3E-23D88689F728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8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2538" name="Footer Placeholder 4">
            <a:extLst>
              <a:ext uri="{FF2B5EF4-FFF2-40B4-BE49-F238E27FC236}">
                <a16:creationId xmlns:a16="http://schemas.microsoft.com/office/drawing/2014/main" xmlns="" id="{1BECDEF3-1CAD-D64E-B466-23BC3C9C6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70817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xmlns="" id="{2046608A-CC99-2F49-8ACC-29A4482B8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76200"/>
            <a:ext cx="6858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800">
                <a:solidFill>
                  <a:srgbClr val="0066FF"/>
                </a:solidFill>
              </a:rPr>
              <a:t>.</a:t>
            </a:r>
          </a:p>
        </p:txBody>
      </p:sp>
      <p:sp>
        <p:nvSpPr>
          <p:cNvPr id="23555" name="Line 3">
            <a:extLst>
              <a:ext uri="{FF2B5EF4-FFF2-40B4-BE49-F238E27FC236}">
                <a16:creationId xmlns:a16="http://schemas.microsoft.com/office/drawing/2014/main" xmlns="" id="{3688A4F7-DD92-9F4B-8C98-83603B7BBB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914400"/>
            <a:ext cx="0" cy="49530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3556" name="Line 4">
            <a:extLst>
              <a:ext uri="{FF2B5EF4-FFF2-40B4-BE49-F238E27FC236}">
                <a16:creationId xmlns:a16="http://schemas.microsoft.com/office/drawing/2014/main" xmlns="" id="{C861CB6F-E2C2-8E42-BADB-BB792023D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67400"/>
            <a:ext cx="63246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xmlns="" id="{498D262E-9625-9C4D-934B-8B8D90359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6" y="5867401"/>
            <a:ext cx="1687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HAZARD</a:t>
            </a: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xmlns="" id="{B10249C8-69BA-5040-BB6F-193C16428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6" y="1600200"/>
            <a:ext cx="47307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OUTRAGE</a:t>
            </a:r>
          </a:p>
        </p:txBody>
      </p:sp>
      <p:sp>
        <p:nvSpPr>
          <p:cNvPr id="23559" name="Oval 8">
            <a:extLst>
              <a:ext uri="{FF2B5EF4-FFF2-40B4-BE49-F238E27FC236}">
                <a16:creationId xmlns:a16="http://schemas.microsoft.com/office/drawing/2014/main" xmlns="" id="{061839E4-2DD7-E44F-8683-F8A0DBE49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663950"/>
            <a:ext cx="2209800" cy="212725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ja-JP" sz="2400" b="1">
                <a:solidFill>
                  <a:srgbClr val="000000"/>
                </a:solidFill>
                <a:latin typeface="Arial" panose="020B0604020202020204" pitchFamily="34" charset="0"/>
              </a:rPr>
              <a:t>Precaution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Advocacy</a:t>
            </a:r>
          </a:p>
        </p:txBody>
      </p:sp>
      <p:sp>
        <p:nvSpPr>
          <p:cNvPr id="970762" name="Rectangle 10">
            <a:extLst>
              <a:ext uri="{FF2B5EF4-FFF2-40B4-BE49-F238E27FC236}">
                <a16:creationId xmlns:a16="http://schemas.microsoft.com/office/drawing/2014/main" xmlns="" id="{A39F303F-77FF-DE4D-A1CD-BDDC9C081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0" y="660400"/>
            <a:ext cx="99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ea typeface="+mj-ea"/>
              </a:rPr>
              <a:t>.</a:t>
            </a:r>
          </a:p>
        </p:txBody>
      </p:sp>
      <p:sp>
        <p:nvSpPr>
          <p:cNvPr id="23561" name="Slide Number Placeholder 2">
            <a:extLst>
              <a:ext uri="{FF2B5EF4-FFF2-40B4-BE49-F238E27FC236}">
                <a16:creationId xmlns:a16="http://schemas.microsoft.com/office/drawing/2014/main" xmlns="" id="{D12D7D28-B4A7-4142-A22D-AAB8FCC54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55205EEA-F6DB-9945-A2D9-F2E4483CD00F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3562" name="Footer Placeholder 4">
            <a:extLst>
              <a:ext uri="{FF2B5EF4-FFF2-40B4-BE49-F238E27FC236}">
                <a16:creationId xmlns:a16="http://schemas.microsoft.com/office/drawing/2014/main" xmlns="" id="{0692E55E-B30C-884E-8722-906DFE59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0" y="6408371"/>
            <a:ext cx="7924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FFFFFF"/>
                </a:solidFill>
              </a:rPr>
              <a:t>Copyright (c) </a:t>
            </a:r>
            <a:r>
              <a:rPr lang="en-US" altLang="en-US" sz="1400" dirty="0" smtClean="0">
                <a:solidFill>
                  <a:srgbClr val="FFFFFF"/>
                </a:solidFill>
              </a:rPr>
              <a:t>2025 </a:t>
            </a:r>
            <a:r>
              <a:rPr lang="en-US" altLang="en-US" sz="1400" dirty="0">
                <a:solidFill>
                  <a:srgbClr val="FFFFFF"/>
                </a:solidFill>
              </a:rPr>
              <a:t>by Peter M. Sandman -- for more information see www.psandman.com</a:t>
            </a:r>
          </a:p>
        </p:txBody>
      </p:sp>
    </p:spTree>
    <p:extLst>
      <p:ext uri="{BB962C8B-B14F-4D97-AF65-F5344CB8AC3E}">
        <p14:creationId xmlns:p14="http://schemas.microsoft.com/office/powerpoint/2010/main" val="1557666519"/>
      </p:ext>
    </p:extLst>
  </p:cSld>
  <p:clrMapOvr>
    <a:masterClrMapping/>
  </p:clrMapOvr>
</p:sld>
</file>

<file path=ppt/theme/theme1.xml><?xml version="1.0" encoding="utf-8"?>
<a:theme xmlns:a="http://schemas.openxmlformats.org/drawingml/2006/main" name="Blue Diagonal">
  <a:themeElements>
    <a:clrScheme name="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ue Diagonal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ue Diagonal">
  <a:themeElements>
    <a:clrScheme name="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ue Diagonal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1231</Words>
  <Application>Microsoft Office PowerPoint</Application>
  <PresentationFormat>Custom</PresentationFormat>
  <Paragraphs>296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Blue Diagonal</vt:lpstr>
      <vt:lpstr>1_Blue Diagonal</vt:lpstr>
      <vt:lpstr>Risk = Hazard + Outrage: Some Risk Communication Basics (and some COVID and H5N1 comments)</vt:lpstr>
      <vt:lpstr>Risk: the traditional definition:</vt:lpstr>
      <vt:lpstr>Risk: a new definition:</vt:lpstr>
      <vt:lpstr>Risk: a new definition:</vt:lpstr>
      <vt:lpstr>Risk: a new definition:</vt:lpstr>
      <vt:lpstr>Risk: a new definition:</vt:lpstr>
      <vt:lpstr>Risk: a new definition:</vt:lpstr>
      <vt:lpstr>PowerPoint Presentation</vt:lpstr>
      <vt:lpstr>.</vt:lpstr>
      <vt:lpstr>ower right hand circle, arrow</vt:lpstr>
      <vt:lpstr> Pandemic Precaution Advocacy (when hazard exceeds outrage) </vt:lpstr>
      <vt:lpstr>.</vt:lpstr>
      <vt:lpstr>.</vt:lpstr>
      <vt:lpstr> Pandemic Outrage Management (when outrage exceeds hazard) </vt:lpstr>
      <vt:lpstr> Twelve Principal Outrage Components (continued on next slide)  </vt:lpstr>
      <vt:lpstr> Twelve Principal Outrage Components (continued from previous slide)  </vt:lpstr>
      <vt:lpstr>.</vt:lpstr>
      <vt:lpstr>.</vt:lpstr>
      <vt:lpstr> Pandemic Crisis Communication (when hazard and outrage are both high) </vt:lpstr>
      <vt:lpstr>Some Generic Crisis Communication Recommendations Especially Relevant to Pandemics</vt:lpstr>
      <vt:lpstr>Some Generic Crisis Communication Recommendations Especially Relevant to Pandemics (p. 2)</vt:lpstr>
      <vt:lpstr>.</vt:lpstr>
      <vt:lpstr>.</vt:lpstr>
      <vt:lpstr> Pandemic Stakeholder Consultation (“the sweet spot”) (when hazard and outrage are both intermediate) </vt:lpstr>
      <vt:lpstr>Four Risk Communication Paradigms</vt:lpstr>
      <vt:lpstr>Errors in COVID Risk Communication: My Top-of-Mind Gripes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Lanard</dc:creator>
  <cp:lastModifiedBy>Peter</cp:lastModifiedBy>
  <cp:revision>44</cp:revision>
  <dcterms:created xsi:type="dcterms:W3CDTF">2021-10-25T21:54:33Z</dcterms:created>
  <dcterms:modified xsi:type="dcterms:W3CDTF">2025-01-27T17:17:53Z</dcterms:modified>
</cp:coreProperties>
</file>